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73" r:id="rId5"/>
    <p:sldId id="256" r:id="rId6"/>
    <p:sldId id="257" r:id="rId7"/>
    <p:sldId id="275" r:id="rId8"/>
    <p:sldId id="276" r:id="rId9"/>
    <p:sldId id="277" r:id="rId10"/>
    <p:sldId id="258" r:id="rId11"/>
    <p:sldId id="259" r:id="rId12"/>
    <p:sldId id="260" r:id="rId13"/>
    <p:sldId id="263" r:id="rId14"/>
    <p:sldId id="264" r:id="rId15"/>
    <p:sldId id="267" r:id="rId16"/>
    <p:sldId id="268" r:id="rId17"/>
    <p:sldId id="270" r:id="rId18"/>
    <p:sldId id="272" r:id="rId19"/>
  </p:sldIdLst>
  <p:sldSz cx="18288000" cy="10287000"/>
  <p:notesSz cx="6858000" cy="9144000"/>
  <p:embeddedFontLst>
    <p:embeddedFont>
      <p:font typeface="Visby Round CF 1" panose="020B0604020202020204" charset="0"/>
      <p:regular r:id="rId20"/>
    </p:embeddedFont>
    <p:embeddedFont>
      <p:font typeface="Visby Round CF 2"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C61"/>
    <a:srgbClr val="DB7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29D421-C01D-4244-BC0A-552C17DA2A19}" v="338" dt="2025-10-13T10:22:58.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Parker" userId="17b2db3b-c9d4-4859-83c7-5664091080ac" providerId="ADAL" clId="{071EA2F2-092D-4CC1-9CAE-0CE191BA2587}"/>
    <pc:docChg chg="custSel modSld">
      <pc:chgData name="Emma Parker" userId="17b2db3b-c9d4-4859-83c7-5664091080ac" providerId="ADAL" clId="{071EA2F2-092D-4CC1-9CAE-0CE191BA2587}" dt="2025-08-28T12:28:26.820" v="365" actId="478"/>
      <pc:docMkLst>
        <pc:docMk/>
      </pc:docMkLst>
      <pc:sldChg chg="addSp delSp modSp mod">
        <pc:chgData name="Emma Parker" userId="17b2db3b-c9d4-4859-83c7-5664091080ac" providerId="ADAL" clId="{071EA2F2-092D-4CC1-9CAE-0CE191BA2587}" dt="2025-08-28T12:27:47.231" v="363" actId="20577"/>
        <pc:sldMkLst>
          <pc:docMk/>
          <pc:sldMk cId="4001697906" sldId="275"/>
        </pc:sldMkLst>
      </pc:sldChg>
      <pc:sldChg chg="delSp modSp mod">
        <pc:chgData name="Emma Parker" userId="17b2db3b-c9d4-4859-83c7-5664091080ac" providerId="ADAL" clId="{071EA2F2-092D-4CC1-9CAE-0CE191BA2587}" dt="2025-08-28T12:28:26.820" v="365" actId="478"/>
        <pc:sldMkLst>
          <pc:docMk/>
          <pc:sldMk cId="2576301412" sldId="276"/>
        </pc:sldMkLst>
      </pc:sldChg>
      <pc:sldChg chg="modSp mod">
        <pc:chgData name="Emma Parker" userId="17b2db3b-c9d4-4859-83c7-5664091080ac" providerId="ADAL" clId="{071EA2F2-092D-4CC1-9CAE-0CE191BA2587}" dt="2025-08-28T12:24:36.400" v="182" actId="207"/>
        <pc:sldMkLst>
          <pc:docMk/>
          <pc:sldMk cId="4178206402" sldId="277"/>
        </pc:sldMkLst>
      </pc:sldChg>
      <pc:sldChg chg="addSp modSp mod">
        <pc:chgData name="Emma Parker" userId="17b2db3b-c9d4-4859-83c7-5664091080ac" providerId="ADAL" clId="{071EA2F2-092D-4CC1-9CAE-0CE191BA2587}" dt="2025-08-28T11:25:33.334" v="70" actId="1076"/>
        <pc:sldMkLst>
          <pc:docMk/>
          <pc:sldMk cId="1051731031" sldId="278"/>
        </pc:sldMkLst>
      </pc:sldChg>
    </pc:docChg>
  </pc:docChgLst>
  <pc:docChgLst>
    <pc:chgData name="Emma Parker" userId="17b2db3b-c9d4-4859-83c7-5664091080ac" providerId="ADAL" clId="{A82256FD-2FB0-4CDE-9067-5C67DD71CD1D}"/>
    <pc:docChg chg="undo custSel delSld modSld sldOrd">
      <pc:chgData name="Emma Parker" userId="17b2db3b-c9d4-4859-83c7-5664091080ac" providerId="ADAL" clId="{A82256FD-2FB0-4CDE-9067-5C67DD71CD1D}" dt="2025-10-13T10:22:58.214" v="4487" actId="20577"/>
      <pc:docMkLst>
        <pc:docMk/>
      </pc:docMkLst>
      <pc:sldChg chg="modSp mod">
        <pc:chgData name="Emma Parker" userId="17b2db3b-c9d4-4859-83c7-5664091080ac" providerId="ADAL" clId="{A82256FD-2FB0-4CDE-9067-5C67DD71CD1D}" dt="2025-10-07T15:21:04.149" v="3407" actId="20577"/>
        <pc:sldMkLst>
          <pc:docMk/>
          <pc:sldMk cId="0" sldId="256"/>
        </pc:sldMkLst>
        <pc:spChg chg="mod">
          <ac:chgData name="Emma Parker" userId="17b2db3b-c9d4-4859-83c7-5664091080ac" providerId="ADAL" clId="{A82256FD-2FB0-4CDE-9067-5C67DD71CD1D}" dt="2025-10-07T15:21:04.149" v="3407" actId="20577"/>
          <ac:spMkLst>
            <pc:docMk/>
            <pc:sldMk cId="0" sldId="256"/>
            <ac:spMk id="5" creationId="{00000000-0000-0000-0000-000000000000}"/>
          </ac:spMkLst>
        </pc:spChg>
      </pc:sldChg>
      <pc:sldChg chg="delSp modSp mod">
        <pc:chgData name="Emma Parker" userId="17b2db3b-c9d4-4859-83c7-5664091080ac" providerId="ADAL" clId="{A82256FD-2FB0-4CDE-9067-5C67DD71CD1D}" dt="2025-10-07T15:26:31.531" v="3436" actId="20577"/>
        <pc:sldMkLst>
          <pc:docMk/>
          <pc:sldMk cId="0" sldId="257"/>
        </pc:sldMkLst>
        <pc:spChg chg="mod">
          <ac:chgData name="Emma Parker" userId="17b2db3b-c9d4-4859-83c7-5664091080ac" providerId="ADAL" clId="{A82256FD-2FB0-4CDE-9067-5C67DD71CD1D}" dt="2025-10-07T15:26:31.531" v="3436" actId="20577"/>
          <ac:spMkLst>
            <pc:docMk/>
            <pc:sldMk cId="0" sldId="257"/>
            <ac:spMk id="5" creationId="{1E6D1469-7B39-12B8-654E-3187D925B3CB}"/>
          </ac:spMkLst>
        </pc:spChg>
      </pc:sldChg>
      <pc:sldChg chg="modSp mod">
        <pc:chgData name="Emma Parker" userId="17b2db3b-c9d4-4859-83c7-5664091080ac" providerId="ADAL" clId="{A82256FD-2FB0-4CDE-9067-5C67DD71CD1D}" dt="2025-10-07T15:28:39.316" v="3685" actId="6549"/>
        <pc:sldMkLst>
          <pc:docMk/>
          <pc:sldMk cId="0" sldId="258"/>
        </pc:sldMkLst>
        <pc:spChg chg="mod">
          <ac:chgData name="Emma Parker" userId="17b2db3b-c9d4-4859-83c7-5664091080ac" providerId="ADAL" clId="{A82256FD-2FB0-4CDE-9067-5C67DD71CD1D}" dt="2025-10-07T15:27:50.946" v="3533" actId="14100"/>
          <ac:spMkLst>
            <pc:docMk/>
            <pc:sldMk cId="0" sldId="258"/>
            <ac:spMk id="5" creationId="{00000000-0000-0000-0000-000000000000}"/>
          </ac:spMkLst>
        </pc:spChg>
        <pc:spChg chg="mod">
          <ac:chgData name="Emma Parker" userId="17b2db3b-c9d4-4859-83c7-5664091080ac" providerId="ADAL" clId="{A82256FD-2FB0-4CDE-9067-5C67DD71CD1D}" dt="2025-10-07T15:28:39.316" v="3685" actId="6549"/>
          <ac:spMkLst>
            <pc:docMk/>
            <pc:sldMk cId="0" sldId="258"/>
            <ac:spMk id="11" creationId="{00000000-0000-0000-0000-000000000000}"/>
          </ac:spMkLst>
        </pc:spChg>
      </pc:sldChg>
      <pc:sldChg chg="modSp mod">
        <pc:chgData name="Emma Parker" userId="17b2db3b-c9d4-4859-83c7-5664091080ac" providerId="ADAL" clId="{A82256FD-2FB0-4CDE-9067-5C67DD71CD1D}" dt="2025-10-07T15:28:58.147" v="3697" actId="20577"/>
        <pc:sldMkLst>
          <pc:docMk/>
          <pc:sldMk cId="0" sldId="259"/>
        </pc:sldMkLst>
        <pc:spChg chg="mod">
          <ac:chgData name="Emma Parker" userId="17b2db3b-c9d4-4859-83c7-5664091080ac" providerId="ADAL" clId="{A82256FD-2FB0-4CDE-9067-5C67DD71CD1D}" dt="2025-10-07T15:28:58.147" v="3697" actId="20577"/>
          <ac:spMkLst>
            <pc:docMk/>
            <pc:sldMk cId="0" sldId="259"/>
            <ac:spMk id="10" creationId="{00000000-0000-0000-0000-000000000000}"/>
          </ac:spMkLst>
        </pc:spChg>
      </pc:sldChg>
      <pc:sldChg chg="modSp mod">
        <pc:chgData name="Emma Parker" userId="17b2db3b-c9d4-4859-83c7-5664091080ac" providerId="ADAL" clId="{A82256FD-2FB0-4CDE-9067-5C67DD71CD1D}" dt="2025-10-07T15:32:40.172" v="4136" actId="20577"/>
        <pc:sldMkLst>
          <pc:docMk/>
          <pc:sldMk cId="0" sldId="260"/>
        </pc:sldMkLst>
        <pc:spChg chg="mod">
          <ac:chgData name="Emma Parker" userId="17b2db3b-c9d4-4859-83c7-5664091080ac" providerId="ADAL" clId="{A82256FD-2FB0-4CDE-9067-5C67DD71CD1D}" dt="2025-10-07T15:31:26.704" v="3963" actId="14100"/>
          <ac:spMkLst>
            <pc:docMk/>
            <pc:sldMk cId="0" sldId="260"/>
            <ac:spMk id="5" creationId="{00000000-0000-0000-0000-000000000000}"/>
          </ac:spMkLst>
        </pc:spChg>
        <pc:spChg chg="mod">
          <ac:chgData name="Emma Parker" userId="17b2db3b-c9d4-4859-83c7-5664091080ac" providerId="ADAL" clId="{A82256FD-2FB0-4CDE-9067-5C67DD71CD1D}" dt="2025-10-07T15:32:40.172" v="4136" actId="20577"/>
          <ac:spMkLst>
            <pc:docMk/>
            <pc:sldMk cId="0" sldId="260"/>
            <ac:spMk id="12" creationId="{00000000-0000-0000-0000-000000000000}"/>
          </ac:spMkLst>
        </pc:spChg>
      </pc:sldChg>
      <pc:sldChg chg="del">
        <pc:chgData name="Emma Parker" userId="17b2db3b-c9d4-4859-83c7-5664091080ac" providerId="ADAL" clId="{A82256FD-2FB0-4CDE-9067-5C67DD71CD1D}" dt="2025-09-07T18:28:41.089" v="2069" actId="2696"/>
        <pc:sldMkLst>
          <pc:docMk/>
          <pc:sldMk cId="0" sldId="262"/>
        </pc:sldMkLst>
      </pc:sldChg>
      <pc:sldChg chg="modSp mod">
        <pc:chgData name="Emma Parker" userId="17b2db3b-c9d4-4859-83c7-5664091080ac" providerId="ADAL" clId="{A82256FD-2FB0-4CDE-9067-5C67DD71CD1D}" dt="2025-10-13T10:22:58.214" v="4487" actId="20577"/>
        <pc:sldMkLst>
          <pc:docMk/>
          <pc:sldMk cId="0" sldId="263"/>
        </pc:sldMkLst>
        <pc:spChg chg="mod">
          <ac:chgData name="Emma Parker" userId="17b2db3b-c9d4-4859-83c7-5664091080ac" providerId="ADAL" clId="{A82256FD-2FB0-4CDE-9067-5C67DD71CD1D}" dt="2025-10-13T10:22:58.214" v="4487" actId="20577"/>
          <ac:spMkLst>
            <pc:docMk/>
            <pc:sldMk cId="0" sldId="263"/>
            <ac:spMk id="11" creationId="{00000000-0000-0000-0000-000000000000}"/>
          </ac:spMkLst>
        </pc:spChg>
        <pc:spChg chg="mod">
          <ac:chgData name="Emma Parker" userId="17b2db3b-c9d4-4859-83c7-5664091080ac" providerId="ADAL" clId="{A82256FD-2FB0-4CDE-9067-5C67DD71CD1D}" dt="2025-10-13T10:19:36.892" v="4267" actId="20577"/>
          <ac:spMkLst>
            <pc:docMk/>
            <pc:sldMk cId="0" sldId="263"/>
            <ac:spMk id="12" creationId="{00000000-0000-0000-0000-000000000000}"/>
          </ac:spMkLst>
        </pc:spChg>
      </pc:sldChg>
      <pc:sldChg chg="addSp delSp modSp mod">
        <pc:chgData name="Emma Parker" userId="17b2db3b-c9d4-4859-83c7-5664091080ac" providerId="ADAL" clId="{A82256FD-2FB0-4CDE-9067-5C67DD71CD1D}" dt="2025-10-07T15:34:51.730" v="4149" actId="20577"/>
        <pc:sldMkLst>
          <pc:docMk/>
          <pc:sldMk cId="0" sldId="264"/>
        </pc:sldMkLst>
        <pc:spChg chg="add mod">
          <ac:chgData name="Emma Parker" userId="17b2db3b-c9d4-4859-83c7-5664091080ac" providerId="ADAL" clId="{A82256FD-2FB0-4CDE-9067-5C67DD71CD1D}" dt="2025-10-07T15:34:51.730" v="4149" actId="20577"/>
          <ac:spMkLst>
            <pc:docMk/>
            <pc:sldMk cId="0" sldId="264"/>
            <ac:spMk id="12" creationId="{A714ECAD-5E84-5128-F569-8478E7D26458}"/>
          </ac:spMkLst>
        </pc:spChg>
      </pc:sldChg>
      <pc:sldChg chg="delSp modSp del mod">
        <pc:chgData name="Emma Parker" userId="17b2db3b-c9d4-4859-83c7-5664091080ac" providerId="ADAL" clId="{A82256FD-2FB0-4CDE-9067-5C67DD71CD1D}" dt="2025-09-07T18:43:02.757" v="3372" actId="2696"/>
        <pc:sldMkLst>
          <pc:docMk/>
          <pc:sldMk cId="0" sldId="265"/>
        </pc:sldMkLst>
      </pc:sldChg>
      <pc:sldChg chg="modSp mod">
        <pc:chgData name="Emma Parker" userId="17b2db3b-c9d4-4859-83c7-5664091080ac" providerId="ADAL" clId="{A82256FD-2FB0-4CDE-9067-5C67DD71CD1D}" dt="2025-09-07T18:07:49.026" v="141" actId="20577"/>
        <pc:sldMkLst>
          <pc:docMk/>
          <pc:sldMk cId="0" sldId="267"/>
        </pc:sldMkLst>
      </pc:sldChg>
      <pc:sldChg chg="del">
        <pc:chgData name="Emma Parker" userId="17b2db3b-c9d4-4859-83c7-5664091080ac" providerId="ADAL" clId="{A82256FD-2FB0-4CDE-9067-5C67DD71CD1D}" dt="2025-09-07T18:43:42.173" v="3373" actId="2696"/>
        <pc:sldMkLst>
          <pc:docMk/>
          <pc:sldMk cId="4000466837" sldId="274"/>
        </pc:sldMkLst>
      </pc:sldChg>
      <pc:sldChg chg="delSp modSp mod">
        <pc:chgData name="Emma Parker" userId="17b2db3b-c9d4-4859-83c7-5664091080ac" providerId="ADAL" clId="{A82256FD-2FB0-4CDE-9067-5C67DD71CD1D}" dt="2025-09-07T18:25:59.042" v="1988" actId="1076"/>
        <pc:sldMkLst>
          <pc:docMk/>
          <pc:sldMk cId="4001697906" sldId="275"/>
        </pc:sldMkLst>
      </pc:sldChg>
      <pc:sldChg chg="addSp delSp modSp mod">
        <pc:chgData name="Emma Parker" userId="17b2db3b-c9d4-4859-83c7-5664091080ac" providerId="ADAL" clId="{A82256FD-2FB0-4CDE-9067-5C67DD71CD1D}" dt="2025-09-08T09:57:28.567" v="3404" actId="1037"/>
        <pc:sldMkLst>
          <pc:docMk/>
          <pc:sldMk cId="2576301412" sldId="276"/>
        </pc:sldMkLst>
      </pc:sldChg>
      <pc:sldChg chg="modSp mod">
        <pc:chgData name="Emma Parker" userId="17b2db3b-c9d4-4859-83c7-5664091080ac" providerId="ADAL" clId="{A82256FD-2FB0-4CDE-9067-5C67DD71CD1D}" dt="2025-09-07T18:28:07.367" v="2068" actId="20577"/>
        <pc:sldMkLst>
          <pc:docMk/>
          <pc:sldMk cId="4178206402" sldId="277"/>
        </pc:sldMkLst>
      </pc:sldChg>
      <pc:sldChg chg="addSp delSp modSp del mod ord">
        <pc:chgData name="Emma Parker" userId="17b2db3b-c9d4-4859-83c7-5664091080ac" providerId="ADAL" clId="{A82256FD-2FB0-4CDE-9067-5C67DD71CD1D}" dt="2025-10-07T15:35:37.683" v="4150" actId="2696"/>
        <pc:sldMkLst>
          <pc:docMk/>
          <pc:sldMk cId="1051731031" sldId="27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5" Type="http://schemas.openxmlformats.org/officeDocument/2006/relationships/image" Target="../media/image32.svg"/><Relationship Id="rId10" Type="http://schemas.openxmlformats.org/officeDocument/2006/relationships/image" Target="../media/image5.png"/><Relationship Id="rId4" Type="http://schemas.openxmlformats.org/officeDocument/2006/relationships/image" Target="../media/image31.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sv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4.svg"/><Relationship Id="rId10" Type="http://schemas.openxmlformats.org/officeDocument/2006/relationships/image" Target="../media/image20.svg"/><Relationship Id="rId4" Type="http://schemas.openxmlformats.org/officeDocument/2006/relationships/image" Target="../media/image3.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svg"/><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svg"/><Relationship Id="rId5" Type="http://schemas.openxmlformats.org/officeDocument/2006/relationships/image" Target="../media/image4.sv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30388"/>
            <a:ext cx="18288000" cy="1656612"/>
            <a:chOff x="0" y="0"/>
            <a:chExt cx="35718176" cy="3235518"/>
          </a:xfrm>
        </p:grpSpPr>
        <p:sp>
          <p:nvSpPr>
            <p:cNvPr id="3" name="Freeform 3"/>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4" name="Freeform 4"/>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TextBox 5"/>
          <p:cNvSpPr txBox="1"/>
          <p:nvPr/>
        </p:nvSpPr>
        <p:spPr>
          <a:xfrm>
            <a:off x="0" y="1714500"/>
            <a:ext cx="18288000" cy="5515036"/>
          </a:xfrm>
          <a:prstGeom prst="rect">
            <a:avLst/>
          </a:prstGeom>
        </p:spPr>
        <p:txBody>
          <a:bodyPr wrap="square" lIns="0" tIns="0" rIns="0" bIns="0" rtlCol="0" anchor="t">
            <a:spAutoFit/>
          </a:bodyPr>
          <a:lstStyle/>
          <a:p>
            <a:pPr>
              <a:lnSpc>
                <a:spcPts val="4513"/>
              </a:lnSpc>
            </a:pPr>
            <a:endParaRPr/>
          </a:p>
          <a:p>
            <a:pPr algn="ctr">
              <a:lnSpc>
                <a:spcPts val="6593"/>
              </a:lnSpc>
            </a:pPr>
            <a:endParaRPr lang="en-US" sz="4709">
              <a:solidFill>
                <a:srgbClr val="084C61"/>
              </a:solidFill>
              <a:latin typeface="Visby Round CF 1"/>
            </a:endParaRPr>
          </a:p>
          <a:p>
            <a:pPr algn="ctr">
              <a:lnSpc>
                <a:spcPts val="6593"/>
              </a:lnSpc>
            </a:pPr>
            <a:r>
              <a:rPr lang="en-US" sz="6000">
                <a:solidFill>
                  <a:srgbClr val="084C61"/>
                </a:solidFill>
                <a:latin typeface="Visby Round CF 1"/>
              </a:rPr>
              <a:t>SEBBY’S CORNER </a:t>
            </a:r>
          </a:p>
          <a:p>
            <a:pPr algn="ctr">
              <a:lnSpc>
                <a:spcPts val="6593"/>
              </a:lnSpc>
            </a:pPr>
            <a:endParaRPr lang="en-US" sz="6000">
              <a:solidFill>
                <a:srgbClr val="084C61"/>
              </a:solidFill>
              <a:latin typeface="Visby Round CF 1"/>
            </a:endParaRPr>
          </a:p>
          <a:p>
            <a:pPr algn="ctr">
              <a:lnSpc>
                <a:spcPts val="5894"/>
              </a:lnSpc>
            </a:pPr>
            <a:r>
              <a:rPr lang="en-US" sz="6000">
                <a:solidFill>
                  <a:srgbClr val="084C61"/>
                </a:solidFill>
                <a:latin typeface="Visby Round CF 1"/>
              </a:rPr>
              <a:t>So no child goes without</a:t>
            </a:r>
          </a:p>
          <a:p>
            <a:pPr algn="ctr">
              <a:lnSpc>
                <a:spcPts val="5614"/>
              </a:lnSpc>
            </a:pPr>
            <a:endParaRPr lang="en-US" sz="6000">
              <a:solidFill>
                <a:srgbClr val="084C61"/>
              </a:solidFill>
              <a:latin typeface="Visby Round CF 1"/>
            </a:endParaRPr>
          </a:p>
          <a:p>
            <a:pPr>
              <a:lnSpc>
                <a:spcPts val="3813"/>
              </a:lnSpc>
            </a:pPr>
            <a:endParaRPr lang="en-US" sz="6000">
              <a:solidFill>
                <a:srgbClr val="084C61"/>
              </a:solidFill>
              <a:latin typeface="Visby Round CF 2"/>
            </a:endParaRPr>
          </a:p>
          <a:p>
            <a:pPr>
              <a:lnSpc>
                <a:spcPts val="3813"/>
              </a:lnSpc>
            </a:pPr>
            <a:endParaRPr lang="en-US" sz="2924">
              <a:solidFill>
                <a:srgbClr val="084C61"/>
              </a:solidFill>
              <a:latin typeface="Visby Round CF 2"/>
            </a:endParaRPr>
          </a:p>
        </p:txBody>
      </p:sp>
    </p:spTree>
    <p:extLst>
      <p:ext uri="{BB962C8B-B14F-4D97-AF65-F5344CB8AC3E}">
        <p14:creationId xmlns:p14="http://schemas.microsoft.com/office/powerpoint/2010/main" val="126772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30388"/>
            <a:ext cx="18288000" cy="1656612"/>
            <a:chOff x="0" y="0"/>
            <a:chExt cx="35718176" cy="3235518"/>
          </a:xfrm>
        </p:grpSpPr>
        <p:sp>
          <p:nvSpPr>
            <p:cNvPr id="3" name="Freeform 3"/>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4" name="Freeform 4"/>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26323" y="1698155"/>
            <a:ext cx="9117677" cy="4476864"/>
          </a:xfrm>
          <a:custGeom>
            <a:avLst/>
            <a:gdLst/>
            <a:ahLst/>
            <a:cxnLst/>
            <a:rect l="l" t="t" r="r" b="b"/>
            <a:pathLst>
              <a:path w="9025002" h="3905365">
                <a:moveTo>
                  <a:pt x="0" y="0"/>
                </a:moveTo>
                <a:lnTo>
                  <a:pt x="9025002" y="0"/>
                </a:lnTo>
                <a:lnTo>
                  <a:pt x="9025002" y="3905364"/>
                </a:lnTo>
                <a:lnTo>
                  <a:pt x="0" y="39053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9144000" y="3883030"/>
            <a:ext cx="9144000" cy="3837519"/>
          </a:xfrm>
          <a:custGeom>
            <a:avLst/>
            <a:gdLst/>
            <a:ahLst/>
            <a:cxnLst/>
            <a:rect l="l" t="t" r="r" b="b"/>
            <a:pathLst>
              <a:path w="8868215" h="3837519">
                <a:moveTo>
                  <a:pt x="0" y="0"/>
                </a:moveTo>
                <a:lnTo>
                  <a:pt x="8868215" y="0"/>
                </a:lnTo>
                <a:lnTo>
                  <a:pt x="8868215" y="3837519"/>
                </a:lnTo>
                <a:lnTo>
                  <a:pt x="0" y="38375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6126414" y="6014911"/>
            <a:ext cx="2202994" cy="1594417"/>
          </a:xfrm>
          <a:custGeom>
            <a:avLst/>
            <a:gdLst/>
            <a:ahLst/>
            <a:cxnLst/>
            <a:rect l="l" t="t" r="r" b="b"/>
            <a:pathLst>
              <a:path w="2202994" h="1594417">
                <a:moveTo>
                  <a:pt x="0" y="0"/>
                </a:moveTo>
                <a:lnTo>
                  <a:pt x="2202994" y="0"/>
                </a:lnTo>
                <a:lnTo>
                  <a:pt x="2202994" y="1594417"/>
                </a:lnTo>
                <a:lnTo>
                  <a:pt x="0" y="15944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a:off x="16276111" y="390451"/>
            <a:ext cx="1647095" cy="1276498"/>
          </a:xfrm>
          <a:custGeom>
            <a:avLst/>
            <a:gdLst/>
            <a:ahLst/>
            <a:cxnLst/>
            <a:rect l="l" t="t" r="r" b="b"/>
            <a:pathLst>
              <a:path w="1647095" h="1276498">
                <a:moveTo>
                  <a:pt x="0" y="0"/>
                </a:moveTo>
                <a:lnTo>
                  <a:pt x="1647095" y="0"/>
                </a:lnTo>
                <a:lnTo>
                  <a:pt x="1647095" y="1276498"/>
                </a:lnTo>
                <a:lnTo>
                  <a:pt x="0" y="1276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TextBox 10"/>
          <p:cNvSpPr txBox="1"/>
          <p:nvPr/>
        </p:nvSpPr>
        <p:spPr>
          <a:xfrm>
            <a:off x="4631499" y="357442"/>
            <a:ext cx="9154282" cy="671258"/>
          </a:xfrm>
          <a:prstGeom prst="rect">
            <a:avLst/>
          </a:prstGeom>
        </p:spPr>
        <p:txBody>
          <a:bodyPr lIns="0" tIns="0" rIns="0" bIns="0" rtlCol="0" anchor="t">
            <a:spAutoFit/>
          </a:bodyPr>
          <a:lstStyle/>
          <a:p>
            <a:pPr algn="ctr">
              <a:lnSpc>
                <a:spcPts val="4582"/>
              </a:lnSpc>
            </a:pPr>
            <a:r>
              <a:rPr lang="en-US" sz="3984" u="sng">
                <a:solidFill>
                  <a:srgbClr val="084C61"/>
                </a:solidFill>
                <a:latin typeface="Visby Round CF 1"/>
              </a:rPr>
              <a:t>How to become a referral partner:</a:t>
            </a:r>
          </a:p>
        </p:txBody>
      </p:sp>
      <p:sp>
        <p:nvSpPr>
          <p:cNvPr id="11" name="TextBox 11"/>
          <p:cNvSpPr txBox="1"/>
          <p:nvPr/>
        </p:nvSpPr>
        <p:spPr>
          <a:xfrm>
            <a:off x="411338" y="1983016"/>
            <a:ext cx="8519507" cy="4963667"/>
          </a:xfrm>
          <a:prstGeom prst="rect">
            <a:avLst/>
          </a:prstGeom>
        </p:spPr>
        <p:txBody>
          <a:bodyPr lIns="0" tIns="0" rIns="0" bIns="0" rtlCol="0" anchor="t">
            <a:spAutoFit/>
          </a:bodyPr>
          <a:lstStyle/>
          <a:p>
            <a:pPr algn="ctr">
              <a:lnSpc>
                <a:spcPts val="3026"/>
              </a:lnSpc>
            </a:pPr>
            <a:r>
              <a:rPr lang="en-US" sz="2400">
                <a:solidFill>
                  <a:srgbClr val="FFFFFF"/>
                </a:solidFill>
                <a:latin typeface="Visby Round CF 1"/>
              </a:rPr>
              <a:t>After registering as a Referral Partner you will receive an ORG number and a RP number; these are essential to make a referral – please make a note of them. </a:t>
            </a:r>
          </a:p>
          <a:p>
            <a:pPr algn="ctr">
              <a:lnSpc>
                <a:spcPts val="3026"/>
              </a:lnSpc>
            </a:pPr>
            <a:endParaRPr lang="en-US" sz="2400">
              <a:solidFill>
                <a:srgbClr val="FFFFFF"/>
              </a:solidFill>
              <a:latin typeface="Visby Round CF 1"/>
            </a:endParaRPr>
          </a:p>
          <a:p>
            <a:pPr algn="ctr">
              <a:lnSpc>
                <a:spcPts val="3026"/>
              </a:lnSpc>
            </a:pPr>
            <a:r>
              <a:rPr lang="en-US" sz="2400">
                <a:solidFill>
                  <a:srgbClr val="FFFFFF"/>
                </a:solidFill>
                <a:latin typeface="Visby Round CF 1"/>
              </a:rPr>
              <a:t>Once you have received you ORG and RP numbers you can refer a family via our online form, also found on our website: - (</a:t>
            </a:r>
            <a:r>
              <a:rPr lang="en-US" sz="2400">
                <a:solidFill>
                  <a:srgbClr val="FFFFFF"/>
                </a:solidFill>
                <a:ea typeface="+mn-lt"/>
                <a:cs typeface="+mn-lt"/>
              </a:rPr>
              <a:t>sebbyscorner.co.uk/essentials-support</a:t>
            </a:r>
            <a:r>
              <a:rPr lang="en-US" sz="2400">
                <a:solidFill>
                  <a:srgbClr val="FFFFFF"/>
                </a:solidFill>
                <a:latin typeface="Visby Round CF 1"/>
              </a:rPr>
              <a:t>). </a:t>
            </a:r>
          </a:p>
          <a:p>
            <a:pPr algn="ctr">
              <a:lnSpc>
                <a:spcPts val="3026"/>
              </a:lnSpc>
            </a:pPr>
            <a:endParaRPr lang="en-US" sz="2400">
              <a:solidFill>
                <a:srgbClr val="FFFFFF"/>
              </a:solidFill>
              <a:latin typeface="Visby Round CF 1"/>
            </a:endParaRPr>
          </a:p>
          <a:p>
            <a:pPr algn="ctr">
              <a:lnSpc>
                <a:spcPts val="3026"/>
              </a:lnSpc>
            </a:pPr>
            <a:r>
              <a:rPr lang="en-US" sz="2400">
                <a:solidFill>
                  <a:srgbClr val="FFFFFF"/>
                </a:solidFill>
                <a:latin typeface="Visby Round CF 1"/>
              </a:rPr>
              <a:t>Please note there is an option to ‘Log in’, if you want to create an account you can but you do not need to log in to make a referral. </a:t>
            </a:r>
          </a:p>
          <a:p>
            <a:pPr algn="ctr">
              <a:lnSpc>
                <a:spcPts val="3026"/>
              </a:lnSpc>
            </a:pPr>
            <a:endParaRPr lang="en-US" sz="2400">
              <a:solidFill>
                <a:srgbClr val="FFFFFF"/>
              </a:solidFill>
              <a:latin typeface="Visby Round CF 1"/>
            </a:endParaRPr>
          </a:p>
          <a:p>
            <a:pPr algn="ctr">
              <a:lnSpc>
                <a:spcPts val="3026"/>
              </a:lnSpc>
              <a:spcBef>
                <a:spcPct val="0"/>
              </a:spcBef>
            </a:pPr>
            <a:endParaRPr lang="en-US" sz="2400">
              <a:solidFill>
                <a:srgbClr val="FFFFFF"/>
              </a:solidFill>
              <a:latin typeface="Visby Round CF 1"/>
            </a:endParaRPr>
          </a:p>
        </p:txBody>
      </p:sp>
      <p:sp>
        <p:nvSpPr>
          <p:cNvPr id="12" name="TextBox 12"/>
          <p:cNvSpPr txBox="1"/>
          <p:nvPr/>
        </p:nvSpPr>
        <p:spPr>
          <a:xfrm>
            <a:off x="9357155" y="4223549"/>
            <a:ext cx="8333303" cy="3195490"/>
          </a:xfrm>
          <a:prstGeom prst="rect">
            <a:avLst/>
          </a:prstGeom>
        </p:spPr>
        <p:txBody>
          <a:bodyPr wrap="square" lIns="0" tIns="0" rIns="0" bIns="0" rtlCol="0" anchor="t">
            <a:spAutoFit/>
          </a:bodyPr>
          <a:lstStyle/>
          <a:p>
            <a:pPr algn="ctr">
              <a:lnSpc>
                <a:spcPts val="2782"/>
              </a:lnSpc>
            </a:pPr>
            <a:endParaRPr lang="en-US" sz="2200">
              <a:solidFill>
                <a:srgbClr val="FFFFFF"/>
              </a:solidFill>
              <a:latin typeface="Visby Round CF 1"/>
            </a:endParaRPr>
          </a:p>
          <a:p>
            <a:pPr algn="ctr">
              <a:lnSpc>
                <a:spcPts val="2782"/>
              </a:lnSpc>
            </a:pPr>
            <a:r>
              <a:rPr lang="en-US" sz="2200">
                <a:solidFill>
                  <a:srgbClr val="FFFFFF"/>
                </a:solidFill>
                <a:latin typeface="Visby Round CF 1"/>
              </a:rPr>
              <a:t>Please provide as much information as possible about the family including their needs and ages of the children.</a:t>
            </a:r>
          </a:p>
          <a:p>
            <a:pPr algn="ctr">
              <a:lnSpc>
                <a:spcPts val="2782"/>
              </a:lnSpc>
            </a:pPr>
            <a:endParaRPr lang="en-US" sz="2200">
              <a:solidFill>
                <a:srgbClr val="FFFFFF"/>
              </a:solidFill>
              <a:latin typeface="Visby Round CF 1"/>
            </a:endParaRPr>
          </a:p>
          <a:p>
            <a:pPr algn="ctr">
              <a:lnSpc>
                <a:spcPts val="2782"/>
              </a:lnSpc>
            </a:pPr>
            <a:r>
              <a:rPr lang="en-US" sz="2200">
                <a:solidFill>
                  <a:srgbClr val="FFFFFF"/>
                </a:solidFill>
                <a:latin typeface="Visby Round CF 1"/>
              </a:rPr>
              <a:t>Please keep in mind that the demand on our services is very high. To ensure we can help as many families as possible, we ask you to be thoughtful of the amount you are requesting for the family. </a:t>
            </a:r>
          </a:p>
          <a:p>
            <a:pPr algn="ctr">
              <a:lnSpc>
                <a:spcPts val="2782"/>
              </a:lnSpc>
              <a:spcBef>
                <a:spcPct val="0"/>
              </a:spcBef>
            </a:pPr>
            <a:endParaRPr lang="en-US" sz="2200">
              <a:solidFill>
                <a:srgbClr val="FFFFFF"/>
              </a:solidFill>
              <a:latin typeface="Visby Round CF 1"/>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30388"/>
            <a:ext cx="18288000" cy="1656612"/>
            <a:chOff x="0" y="0"/>
            <a:chExt cx="35718176" cy="3235518"/>
          </a:xfrm>
        </p:grpSpPr>
        <p:sp>
          <p:nvSpPr>
            <p:cNvPr id="3" name="Freeform 3"/>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4" name="Freeform 4"/>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9525" y="0"/>
            <a:ext cx="18288000" cy="8630388"/>
          </a:xfrm>
          <a:custGeom>
            <a:avLst/>
            <a:gdLst/>
            <a:ahLst/>
            <a:cxnLst/>
            <a:rect l="l" t="t" r="r" b="b"/>
            <a:pathLst>
              <a:path w="18288000" h="8630388">
                <a:moveTo>
                  <a:pt x="0" y="0"/>
                </a:moveTo>
                <a:lnTo>
                  <a:pt x="18288000" y="0"/>
                </a:lnTo>
                <a:lnTo>
                  <a:pt x="18288000" y="8630388"/>
                </a:lnTo>
                <a:lnTo>
                  <a:pt x="0" y="8630388"/>
                </a:lnTo>
                <a:lnTo>
                  <a:pt x="0" y="0"/>
                </a:lnTo>
                <a:close/>
              </a:path>
            </a:pathLst>
          </a:custGeom>
          <a:blipFill>
            <a:blip r:embed="rId4"/>
            <a:stretch>
              <a:fillRect l="-26077" t="-54642" b="-81223"/>
            </a:stretch>
          </a:blipFill>
        </p:spPr>
        <p:txBody>
          <a:bodyPr/>
          <a:lstStyle/>
          <a:p>
            <a:endParaRPr lang="en-GB"/>
          </a:p>
        </p:txBody>
      </p:sp>
      <p:sp>
        <p:nvSpPr>
          <p:cNvPr id="6" name="Freeform 6"/>
          <p:cNvSpPr/>
          <p:nvPr/>
        </p:nvSpPr>
        <p:spPr>
          <a:xfrm>
            <a:off x="364794" y="178549"/>
            <a:ext cx="15135761" cy="3236913"/>
          </a:xfrm>
          <a:custGeom>
            <a:avLst/>
            <a:gdLst/>
            <a:ahLst/>
            <a:cxnLst/>
            <a:rect l="l" t="t" r="r" b="b"/>
            <a:pathLst>
              <a:path w="10507454" h="4546862">
                <a:moveTo>
                  <a:pt x="0" y="0"/>
                </a:moveTo>
                <a:lnTo>
                  <a:pt x="10507454" y="0"/>
                </a:lnTo>
                <a:lnTo>
                  <a:pt x="10507454" y="4546862"/>
                </a:lnTo>
                <a:lnTo>
                  <a:pt x="0" y="45468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TextBox 7"/>
          <p:cNvSpPr txBox="1"/>
          <p:nvPr/>
        </p:nvSpPr>
        <p:spPr>
          <a:xfrm>
            <a:off x="703568" y="306687"/>
            <a:ext cx="15445916" cy="2925032"/>
          </a:xfrm>
          <a:prstGeom prst="rect">
            <a:avLst/>
          </a:prstGeom>
        </p:spPr>
        <p:txBody>
          <a:bodyPr wrap="square" lIns="0" tIns="0" rIns="0" bIns="0" rtlCol="0" anchor="t">
            <a:spAutoFit/>
          </a:bodyPr>
          <a:lstStyle/>
          <a:p>
            <a:pPr algn="ctr">
              <a:lnSpc>
                <a:spcPts val="5851"/>
              </a:lnSpc>
              <a:spcBef>
                <a:spcPct val="0"/>
              </a:spcBef>
            </a:pPr>
            <a:r>
              <a:rPr lang="en-US" sz="3600">
                <a:solidFill>
                  <a:srgbClr val="084C61"/>
                </a:solidFill>
                <a:latin typeface="Visby Round CF 1"/>
              </a:rPr>
              <a:t>Once the form has been completed, you will receive an </a:t>
            </a:r>
            <a:r>
              <a:rPr lang="en-US" sz="3600" u="sng">
                <a:solidFill>
                  <a:srgbClr val="084C61"/>
                </a:solidFill>
                <a:latin typeface="Visby Round CF 1"/>
              </a:rPr>
              <a:t>automated email </a:t>
            </a:r>
            <a:r>
              <a:rPr lang="en-US" sz="3600">
                <a:solidFill>
                  <a:srgbClr val="084C61"/>
                </a:solidFill>
                <a:latin typeface="Visby Round CF 1"/>
              </a:rPr>
              <a:t>prompting you to book a prepacked collection appointment. </a:t>
            </a:r>
            <a:r>
              <a:rPr lang="en-US" sz="3600">
                <a:solidFill>
                  <a:srgbClr val="DB7DA2"/>
                </a:solidFill>
                <a:latin typeface="Visby Round CF 1"/>
              </a:rPr>
              <a:t>Please note the appointment is NOT accepted until you receive a confirmation from our team. </a:t>
            </a:r>
          </a:p>
        </p:txBody>
      </p:sp>
      <p:sp>
        <p:nvSpPr>
          <p:cNvPr id="10" name="Freeform 10"/>
          <p:cNvSpPr/>
          <p:nvPr/>
        </p:nvSpPr>
        <p:spPr>
          <a:xfrm>
            <a:off x="16276111" y="390451"/>
            <a:ext cx="1647095" cy="1276498"/>
          </a:xfrm>
          <a:custGeom>
            <a:avLst/>
            <a:gdLst/>
            <a:ahLst/>
            <a:cxnLst/>
            <a:rect l="l" t="t" r="r" b="b"/>
            <a:pathLst>
              <a:path w="1647095" h="1276498">
                <a:moveTo>
                  <a:pt x="0" y="0"/>
                </a:moveTo>
                <a:lnTo>
                  <a:pt x="1647095" y="0"/>
                </a:lnTo>
                <a:lnTo>
                  <a:pt x="1647095" y="1276498"/>
                </a:lnTo>
                <a:lnTo>
                  <a:pt x="0" y="12764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TextBox 13">
            <a:extLst>
              <a:ext uri="{FF2B5EF4-FFF2-40B4-BE49-F238E27FC236}">
                <a16:creationId xmlns:a16="http://schemas.microsoft.com/office/drawing/2014/main" id="{A714ECAD-5E84-5128-F569-8478E7D26458}"/>
              </a:ext>
            </a:extLst>
          </p:cNvPr>
          <p:cNvSpPr txBox="1"/>
          <p:nvPr/>
        </p:nvSpPr>
        <p:spPr>
          <a:xfrm>
            <a:off x="364794" y="3634627"/>
            <a:ext cx="16566354" cy="4059573"/>
          </a:xfrm>
          <a:prstGeom prst="rect">
            <a:avLst/>
          </a:prstGeom>
        </p:spPr>
        <p:txBody>
          <a:bodyPr wrap="square" lIns="0" tIns="0" rIns="0" bIns="0" rtlCol="0" anchor="t">
            <a:spAutoFit/>
          </a:bodyPr>
          <a:lstStyle/>
          <a:p>
            <a:pPr algn="ctr">
              <a:lnSpc>
                <a:spcPts val="3248"/>
              </a:lnSpc>
              <a:spcBef>
                <a:spcPct val="0"/>
              </a:spcBef>
            </a:pPr>
            <a:r>
              <a:rPr lang="en-US" sz="2400" u="sng">
                <a:solidFill>
                  <a:srgbClr val="084C61"/>
                </a:solidFill>
                <a:latin typeface="Visby Round CF 1"/>
              </a:rPr>
              <a:t>Essentials Support</a:t>
            </a:r>
          </a:p>
          <a:p>
            <a:pPr algn="ctr">
              <a:lnSpc>
                <a:spcPts val="3248"/>
              </a:lnSpc>
              <a:spcBef>
                <a:spcPct val="0"/>
              </a:spcBef>
            </a:pPr>
            <a:endParaRPr lang="en-US" sz="2400" u="sng">
              <a:solidFill>
                <a:srgbClr val="084C61"/>
              </a:solidFill>
              <a:latin typeface="Visby Round CF 1"/>
            </a:endParaRPr>
          </a:p>
          <a:p>
            <a:pPr algn="ctr">
              <a:lnSpc>
                <a:spcPts val="3248"/>
              </a:lnSpc>
              <a:spcBef>
                <a:spcPct val="0"/>
              </a:spcBef>
            </a:pPr>
            <a:r>
              <a:rPr lang="en-US" sz="2400">
                <a:solidFill>
                  <a:srgbClr val="084C61"/>
                </a:solidFill>
                <a:latin typeface="Visby Round CF 1"/>
              </a:rPr>
              <a:t>For an Essentials Support referral, Sebby’s Corner will …</a:t>
            </a:r>
          </a:p>
          <a:p>
            <a:pPr marL="457200" indent="-457200" algn="ctr">
              <a:lnSpc>
                <a:spcPts val="3248"/>
              </a:lnSpc>
              <a:spcBef>
                <a:spcPct val="0"/>
              </a:spcBef>
              <a:buAutoNum type="arabicPeriod"/>
            </a:pPr>
            <a:r>
              <a:rPr lang="en-US" sz="2400">
                <a:solidFill>
                  <a:srgbClr val="084C61"/>
                </a:solidFill>
                <a:latin typeface="Visby Round CF 1"/>
              </a:rPr>
              <a:t>Check the application and make sure everything requested is age appropriate for the children in the family. </a:t>
            </a:r>
          </a:p>
          <a:p>
            <a:pPr marL="457200" indent="-457200" algn="ctr">
              <a:lnSpc>
                <a:spcPts val="3248"/>
              </a:lnSpc>
              <a:spcBef>
                <a:spcPct val="0"/>
              </a:spcBef>
              <a:buAutoNum type="arabicPeriod"/>
            </a:pPr>
            <a:endParaRPr lang="en-US" sz="2400">
              <a:solidFill>
                <a:srgbClr val="084C61"/>
              </a:solidFill>
              <a:latin typeface="Visby Round CF 1"/>
            </a:endParaRPr>
          </a:p>
          <a:p>
            <a:pPr algn="ctr">
              <a:lnSpc>
                <a:spcPts val="3248"/>
              </a:lnSpc>
              <a:spcBef>
                <a:spcPct val="0"/>
              </a:spcBef>
            </a:pPr>
            <a:r>
              <a:rPr lang="en-US" sz="2400">
                <a:solidFill>
                  <a:srgbClr val="084C61"/>
                </a:solidFill>
                <a:latin typeface="Visby Round CF 1"/>
              </a:rPr>
              <a:t>2. If we have the items requested in stock, we will pack them for the family/referral partner. </a:t>
            </a:r>
          </a:p>
          <a:p>
            <a:pPr algn="ctr">
              <a:lnSpc>
                <a:spcPts val="3248"/>
              </a:lnSpc>
              <a:spcBef>
                <a:spcPct val="0"/>
              </a:spcBef>
            </a:pPr>
            <a:endParaRPr lang="en-US" sz="2400">
              <a:solidFill>
                <a:srgbClr val="084C61"/>
              </a:solidFill>
              <a:latin typeface="Visby Round CF 1"/>
            </a:endParaRPr>
          </a:p>
          <a:p>
            <a:pPr algn="ctr">
              <a:lnSpc>
                <a:spcPts val="3248"/>
              </a:lnSpc>
              <a:spcBef>
                <a:spcPct val="0"/>
              </a:spcBef>
            </a:pPr>
            <a:r>
              <a:rPr lang="en-US" sz="2400">
                <a:solidFill>
                  <a:srgbClr val="084C61"/>
                </a:solidFill>
                <a:latin typeface="Visby Round CF 1"/>
              </a:rPr>
              <a:t>3. Please ensure the family has suitable transport to get them home. They will have a large number of bags/items meaning public transport isn’t always suitable.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30388"/>
            <a:ext cx="18288000" cy="1656612"/>
            <a:chOff x="0" y="0"/>
            <a:chExt cx="35718176" cy="3235518"/>
          </a:xfrm>
        </p:grpSpPr>
        <p:sp>
          <p:nvSpPr>
            <p:cNvPr id="3" name="Freeform 3"/>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4" name="Freeform 4"/>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6720194" y="209653"/>
            <a:ext cx="1326074" cy="1380129"/>
          </a:xfrm>
          <a:custGeom>
            <a:avLst/>
            <a:gdLst/>
            <a:ahLst/>
            <a:cxnLst/>
            <a:rect l="l" t="t" r="r" b="b"/>
            <a:pathLst>
              <a:path w="1326074" h="1380129">
                <a:moveTo>
                  <a:pt x="0" y="0"/>
                </a:moveTo>
                <a:lnTo>
                  <a:pt x="1326073" y="0"/>
                </a:lnTo>
                <a:lnTo>
                  <a:pt x="1326073" y="1380129"/>
                </a:lnTo>
                <a:lnTo>
                  <a:pt x="0" y="13801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204560" y="1372032"/>
            <a:ext cx="15537259" cy="7226877"/>
          </a:xfrm>
          <a:custGeom>
            <a:avLst/>
            <a:gdLst/>
            <a:ahLst/>
            <a:cxnLst/>
            <a:rect l="l" t="t" r="r" b="b"/>
            <a:pathLst>
              <a:path w="15629934" h="6763499">
                <a:moveTo>
                  <a:pt x="0" y="0"/>
                </a:moveTo>
                <a:lnTo>
                  <a:pt x="15629934" y="0"/>
                </a:lnTo>
                <a:lnTo>
                  <a:pt x="15629934" y="6763498"/>
                </a:lnTo>
                <a:lnTo>
                  <a:pt x="0" y="6763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1824002" y="1826430"/>
            <a:ext cx="14333478" cy="7288149"/>
          </a:xfrm>
          <a:prstGeom prst="rect">
            <a:avLst/>
          </a:prstGeom>
        </p:spPr>
        <p:txBody>
          <a:bodyPr lIns="0" tIns="0" rIns="0" bIns="0" rtlCol="0" anchor="t">
            <a:spAutoFit/>
          </a:bodyPr>
          <a:lstStyle/>
          <a:p>
            <a:pPr algn="ctr">
              <a:lnSpc>
                <a:spcPts val="3553"/>
              </a:lnSpc>
            </a:pPr>
            <a:r>
              <a:rPr lang="en-US" sz="2500">
                <a:solidFill>
                  <a:srgbClr val="FFFFFF"/>
                </a:solidFill>
                <a:latin typeface="Visby Round CF 1"/>
              </a:rPr>
              <a:t>Most families leave Sebby’s Corner with at least 3 large bags full of heavy items plus other equipment, with an average value of </a:t>
            </a:r>
            <a:r>
              <a:rPr lang="en-US" sz="2500">
                <a:solidFill>
                  <a:schemeClr val="bg1"/>
                </a:solidFill>
                <a:latin typeface="Visby Round CF 1"/>
              </a:rPr>
              <a:t>£426.30</a:t>
            </a:r>
          </a:p>
          <a:p>
            <a:pPr algn="ctr">
              <a:lnSpc>
                <a:spcPts val="3553"/>
              </a:lnSpc>
            </a:pPr>
            <a:endParaRPr lang="en-US" sz="2538" u="sng">
              <a:solidFill>
                <a:srgbClr val="FFFFFF"/>
              </a:solidFill>
              <a:latin typeface="Visby Round CF 1"/>
            </a:endParaRPr>
          </a:p>
          <a:p>
            <a:pPr algn="ctr">
              <a:lnSpc>
                <a:spcPts val="3553"/>
              </a:lnSpc>
            </a:pPr>
            <a:r>
              <a:rPr lang="en-US" sz="2500">
                <a:solidFill>
                  <a:srgbClr val="FFFFFF"/>
                </a:solidFill>
                <a:latin typeface="Visby Round CF 1"/>
              </a:rPr>
              <a:t>Please make it clear to families that they will NEED A CAR/TAXI/LIFT HOME as they will not be able to carry it all on public transport unless it is a very small referral e.g. formula.  We will be unable to provide transport to families. </a:t>
            </a:r>
          </a:p>
          <a:p>
            <a:pPr algn="ctr">
              <a:lnSpc>
                <a:spcPts val="3553"/>
              </a:lnSpc>
            </a:pPr>
            <a:endParaRPr lang="en-US" sz="2538">
              <a:solidFill>
                <a:srgbClr val="FFFFFF"/>
              </a:solidFill>
              <a:latin typeface="Visby Round CF 1"/>
            </a:endParaRPr>
          </a:p>
          <a:p>
            <a:pPr algn="ctr">
              <a:lnSpc>
                <a:spcPts val="3553"/>
              </a:lnSpc>
            </a:pPr>
            <a:endParaRPr lang="en-US" sz="2538">
              <a:solidFill>
                <a:srgbClr val="FFFFFF"/>
              </a:solidFill>
              <a:latin typeface="Visby Round CF 1"/>
            </a:endParaRPr>
          </a:p>
          <a:p>
            <a:pPr algn="ctr">
              <a:lnSpc>
                <a:spcPts val="3553"/>
              </a:lnSpc>
            </a:pPr>
            <a:r>
              <a:rPr lang="en-US" sz="2500">
                <a:solidFill>
                  <a:srgbClr val="FFFFFF"/>
                </a:solidFill>
                <a:latin typeface="Visby Round CF 1"/>
              </a:rPr>
              <a:t>Whilst we try our best to accommodate all requests, we </a:t>
            </a:r>
            <a:r>
              <a:rPr lang="en-US" sz="2500" u="sng">
                <a:solidFill>
                  <a:srgbClr val="FFFFFF"/>
                </a:solidFill>
                <a:latin typeface="Visby Round CF 1"/>
              </a:rPr>
              <a:t>can’t guarantee </a:t>
            </a:r>
            <a:r>
              <a:rPr lang="en-US" sz="2500">
                <a:solidFill>
                  <a:srgbClr val="FFFFFF"/>
                </a:solidFill>
                <a:latin typeface="Visby Round CF 1"/>
              </a:rPr>
              <a:t>that all items will be in stock and available when a family visits. Please help manage the family’s expectations to avoid disappointment when they collect from us. </a:t>
            </a:r>
          </a:p>
          <a:p>
            <a:pPr algn="ctr">
              <a:lnSpc>
                <a:spcPts val="3553"/>
              </a:lnSpc>
            </a:pPr>
            <a:endParaRPr lang="en-US" sz="2538">
              <a:solidFill>
                <a:srgbClr val="FFFFFF"/>
              </a:solidFill>
              <a:latin typeface="Visby Round CF 1"/>
            </a:endParaRPr>
          </a:p>
          <a:p>
            <a:pPr algn="ctr">
              <a:lnSpc>
                <a:spcPts val="3553"/>
              </a:lnSpc>
            </a:pPr>
            <a:r>
              <a:rPr lang="en-US" sz="2500">
                <a:solidFill>
                  <a:srgbClr val="FFFFFF"/>
                </a:solidFill>
                <a:latin typeface="Visby Round CF 1"/>
              </a:rPr>
              <a:t>Please inform us as soon as possible when you/the family are not able to attend an appointment, so we are able to free it up for another family in desperate need. </a:t>
            </a:r>
          </a:p>
          <a:p>
            <a:pPr algn="ctr">
              <a:lnSpc>
                <a:spcPts val="3413"/>
              </a:lnSpc>
            </a:pPr>
            <a:endParaRPr lang="en-US" sz="2538">
              <a:solidFill>
                <a:srgbClr val="FFFFFF"/>
              </a:solidFill>
              <a:latin typeface="Visby Round CF 1"/>
            </a:endParaRPr>
          </a:p>
          <a:p>
            <a:pPr algn="ctr">
              <a:lnSpc>
                <a:spcPts val="3413"/>
              </a:lnSpc>
              <a:spcBef>
                <a:spcPct val="0"/>
              </a:spcBef>
            </a:pPr>
            <a:endParaRPr lang="en-US" sz="2538">
              <a:solidFill>
                <a:srgbClr val="FFFFFF"/>
              </a:solidFill>
              <a:latin typeface="Visby Round CF 1"/>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2"/>
          <p:cNvGrpSpPr/>
          <p:nvPr/>
        </p:nvGrpSpPr>
        <p:grpSpPr>
          <a:xfrm>
            <a:off x="0" y="8630388"/>
            <a:ext cx="18288000" cy="1656612"/>
            <a:chOff x="0" y="0"/>
            <a:chExt cx="35718176" cy="3235518"/>
          </a:xfrm>
        </p:grpSpPr>
        <p:sp>
          <p:nvSpPr>
            <p:cNvPr id="3" name="Freeform 3"/>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4" name="Freeform 4"/>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6823299" y="209653"/>
            <a:ext cx="1222969" cy="1272821"/>
          </a:xfrm>
          <a:custGeom>
            <a:avLst/>
            <a:gdLst/>
            <a:ahLst/>
            <a:cxnLst/>
            <a:rect l="l" t="t" r="r" b="b"/>
            <a:pathLst>
              <a:path w="1222969" h="1272821">
                <a:moveTo>
                  <a:pt x="0" y="0"/>
                </a:moveTo>
                <a:lnTo>
                  <a:pt x="1222968" y="0"/>
                </a:lnTo>
                <a:lnTo>
                  <a:pt x="1222968" y="1272821"/>
                </a:lnTo>
                <a:lnTo>
                  <a:pt x="0" y="12728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181100" y="1372032"/>
            <a:ext cx="15629934" cy="6763499"/>
          </a:xfrm>
          <a:custGeom>
            <a:avLst/>
            <a:gdLst/>
            <a:ahLst/>
            <a:cxnLst/>
            <a:rect l="l" t="t" r="r" b="b"/>
            <a:pathLst>
              <a:path w="15629934" h="6763499">
                <a:moveTo>
                  <a:pt x="0" y="0"/>
                </a:moveTo>
                <a:lnTo>
                  <a:pt x="15629934" y="0"/>
                </a:lnTo>
                <a:lnTo>
                  <a:pt x="15629934" y="6763498"/>
                </a:lnTo>
                <a:lnTo>
                  <a:pt x="0" y="67634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TextBox 7"/>
          <p:cNvSpPr txBox="1"/>
          <p:nvPr/>
        </p:nvSpPr>
        <p:spPr>
          <a:xfrm>
            <a:off x="1777215" y="1689906"/>
            <a:ext cx="14571054" cy="5832622"/>
          </a:xfrm>
          <a:prstGeom prst="rect">
            <a:avLst/>
          </a:prstGeom>
        </p:spPr>
        <p:txBody>
          <a:bodyPr lIns="0" tIns="0" rIns="0" bIns="0" rtlCol="0" anchor="t">
            <a:spAutoFit/>
          </a:bodyPr>
          <a:lstStyle/>
          <a:p>
            <a:pPr algn="ctr">
              <a:lnSpc>
                <a:spcPts val="3779"/>
              </a:lnSpc>
            </a:pPr>
            <a:r>
              <a:rPr lang="en-US" sz="2800" u="sng">
                <a:solidFill>
                  <a:srgbClr val="FFFFFF"/>
                </a:solidFill>
                <a:latin typeface="Visby Round CF 1"/>
              </a:rPr>
              <a:t>New Policies in place for 2025</a:t>
            </a:r>
          </a:p>
          <a:p>
            <a:pPr algn="ctr">
              <a:lnSpc>
                <a:spcPts val="3779"/>
              </a:lnSpc>
            </a:pPr>
            <a:endParaRPr lang="en-US" sz="2800" u="sng">
              <a:solidFill>
                <a:srgbClr val="FFFFFF"/>
              </a:solidFill>
              <a:latin typeface="Visby Round CF 1"/>
            </a:endParaRPr>
          </a:p>
          <a:p>
            <a:pPr algn="ctr">
              <a:lnSpc>
                <a:spcPts val="3779"/>
              </a:lnSpc>
            </a:pPr>
            <a:r>
              <a:rPr lang="en-US" sz="2800">
                <a:solidFill>
                  <a:srgbClr val="FFFFFF"/>
                </a:solidFill>
                <a:latin typeface="Visby Round CF 1"/>
              </a:rPr>
              <a:t>As demand for our services are at an all time high, we have put in a few new policies:</a:t>
            </a:r>
          </a:p>
          <a:p>
            <a:pPr>
              <a:lnSpc>
                <a:spcPts val="3359"/>
              </a:lnSpc>
            </a:pPr>
            <a:endParaRPr lang="en-US" sz="2800">
              <a:solidFill>
                <a:srgbClr val="FFFFFF"/>
              </a:solidFill>
              <a:latin typeface="Visby Round CF 1"/>
            </a:endParaRPr>
          </a:p>
          <a:p>
            <a:pPr>
              <a:lnSpc>
                <a:spcPts val="3359"/>
              </a:lnSpc>
            </a:pPr>
            <a:r>
              <a:rPr lang="en-US" sz="2800">
                <a:solidFill>
                  <a:srgbClr val="FFFFFF"/>
                </a:solidFill>
                <a:latin typeface="Visby Round CF 1"/>
              </a:rPr>
              <a:t>1. A family can only be referred to us for essentials support a maximum of 3 times. </a:t>
            </a:r>
          </a:p>
          <a:p>
            <a:pPr>
              <a:lnSpc>
                <a:spcPts val="3359"/>
              </a:lnSpc>
            </a:pPr>
            <a:r>
              <a:rPr lang="en-US" sz="2800">
                <a:solidFill>
                  <a:srgbClr val="FFFFFF"/>
                </a:solidFill>
                <a:latin typeface="Visby Round CF 1"/>
              </a:rPr>
              <a:t>2. For our birthday club referrals, we can support each child in the family once. </a:t>
            </a:r>
          </a:p>
          <a:p>
            <a:pPr>
              <a:lnSpc>
                <a:spcPts val="3359"/>
              </a:lnSpc>
              <a:spcBef>
                <a:spcPct val="0"/>
              </a:spcBef>
            </a:pPr>
            <a:r>
              <a:rPr lang="en-US" sz="2800">
                <a:solidFill>
                  <a:srgbClr val="FFFFFF"/>
                </a:solidFill>
                <a:latin typeface="Visby Round CF 1"/>
              </a:rPr>
              <a:t>3. We understand that families can’t always attend their appointments, but due to limited space, unless contacted to rearrange a pick-up time, the referral will be unpacked and cancelled </a:t>
            </a:r>
            <a:r>
              <a:rPr lang="en-US" sz="2800">
                <a:solidFill>
                  <a:schemeClr val="bg1"/>
                </a:solidFill>
                <a:latin typeface="Visby Round CF 1"/>
              </a:rPr>
              <a:t>within 2 working days. </a:t>
            </a:r>
          </a:p>
          <a:p>
            <a:pPr>
              <a:lnSpc>
                <a:spcPts val="3359"/>
              </a:lnSpc>
              <a:spcBef>
                <a:spcPct val="0"/>
              </a:spcBef>
            </a:pPr>
            <a:r>
              <a:rPr lang="en-US" sz="2800">
                <a:solidFill>
                  <a:schemeClr val="bg1"/>
                </a:solidFill>
                <a:latin typeface="Visby Round CF 1"/>
              </a:rPr>
              <a:t>4. We are happy to support families with a second or third referral, however please note that new referrals can only be made</a:t>
            </a:r>
            <a:r>
              <a:rPr lang="en-US" sz="2800" b="1">
                <a:solidFill>
                  <a:schemeClr val="bg1"/>
                </a:solidFill>
                <a:latin typeface="Visby Round CF 1"/>
              </a:rPr>
              <a:t> 4 months from the date of collection.</a:t>
            </a:r>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30388"/>
            <a:ext cx="18288000" cy="1656612"/>
            <a:chOff x="0" y="0"/>
            <a:chExt cx="35718176" cy="3235518"/>
          </a:xfrm>
        </p:grpSpPr>
        <p:sp>
          <p:nvSpPr>
            <p:cNvPr id="3" name="Freeform 3"/>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4" name="Freeform 4"/>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5" name="TextBox 35"/>
          <p:cNvSpPr txBox="1"/>
          <p:nvPr/>
        </p:nvSpPr>
        <p:spPr>
          <a:xfrm>
            <a:off x="2213449" y="-754026"/>
            <a:ext cx="14035623" cy="2056204"/>
          </a:xfrm>
          <a:prstGeom prst="rect">
            <a:avLst/>
          </a:prstGeom>
        </p:spPr>
        <p:txBody>
          <a:bodyPr wrap="square" lIns="0" tIns="0" rIns="0" bIns="0" rtlCol="0" anchor="t">
            <a:spAutoFit/>
          </a:bodyPr>
          <a:lstStyle/>
          <a:p>
            <a:pPr algn="ctr">
              <a:lnSpc>
                <a:spcPts val="8539"/>
              </a:lnSpc>
            </a:pPr>
            <a:endParaRPr lang="en-US" sz="6099">
              <a:solidFill>
                <a:srgbClr val="FF0000"/>
              </a:solidFill>
              <a:latin typeface="Visby Round CF 1"/>
            </a:endParaRPr>
          </a:p>
          <a:p>
            <a:pPr algn="ctr">
              <a:lnSpc>
                <a:spcPts val="8539"/>
              </a:lnSpc>
            </a:pPr>
            <a:r>
              <a:rPr lang="en-US" sz="6099">
                <a:solidFill>
                  <a:srgbClr val="084C61"/>
                </a:solidFill>
                <a:latin typeface="Visby Round CF 1"/>
              </a:rPr>
              <a:t>April 2024 to March 2025 Statistics</a:t>
            </a:r>
          </a:p>
        </p:txBody>
      </p:sp>
      <p:pic>
        <p:nvPicPr>
          <p:cNvPr id="30" name="Picture 29">
            <a:extLst>
              <a:ext uri="{FF2B5EF4-FFF2-40B4-BE49-F238E27FC236}">
                <a16:creationId xmlns:a16="http://schemas.microsoft.com/office/drawing/2014/main" id="{A0B3DF27-FB57-A5F6-C1C7-2D00FC299406}"/>
              </a:ext>
            </a:extLst>
          </p:cNvPr>
          <p:cNvPicPr>
            <a:picLocks noChangeAspect="1"/>
          </p:cNvPicPr>
          <p:nvPr/>
        </p:nvPicPr>
        <p:blipFill>
          <a:blip r:embed="rId4"/>
          <a:srcRect r="618" b="-283"/>
          <a:stretch>
            <a:fillRect/>
          </a:stretch>
        </p:blipFill>
        <p:spPr>
          <a:xfrm>
            <a:off x="1445109" y="1876012"/>
            <a:ext cx="15994079" cy="587239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30388"/>
            <a:ext cx="18288000" cy="1656612"/>
            <a:chOff x="0" y="0"/>
            <a:chExt cx="35718176" cy="3235518"/>
          </a:xfrm>
        </p:grpSpPr>
        <p:sp>
          <p:nvSpPr>
            <p:cNvPr id="3" name="Freeform 3"/>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4" name="Freeform 4"/>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TextBox 5"/>
          <p:cNvSpPr txBox="1"/>
          <p:nvPr/>
        </p:nvSpPr>
        <p:spPr>
          <a:xfrm>
            <a:off x="0" y="2400300"/>
            <a:ext cx="18268950" cy="2539157"/>
          </a:xfrm>
          <a:prstGeom prst="rect">
            <a:avLst/>
          </a:prstGeom>
        </p:spPr>
        <p:txBody>
          <a:bodyPr lIns="0" tIns="0" rIns="0" bIns="0" rtlCol="0" anchor="t">
            <a:spAutoFit/>
          </a:bodyPr>
          <a:lstStyle/>
          <a:p>
            <a:pPr algn="ctr">
              <a:lnSpc>
                <a:spcPts val="6579"/>
              </a:lnSpc>
            </a:pPr>
            <a:r>
              <a:rPr lang="en-US" sz="6099">
                <a:solidFill>
                  <a:srgbClr val="084C61"/>
                </a:solidFill>
                <a:latin typeface="Visby Round CF 1"/>
              </a:rPr>
              <a:t>Thank You </a:t>
            </a:r>
          </a:p>
          <a:p>
            <a:pPr algn="ctr">
              <a:lnSpc>
                <a:spcPts val="6579"/>
              </a:lnSpc>
            </a:pPr>
            <a:endParaRPr lang="en-US" sz="6099">
              <a:solidFill>
                <a:srgbClr val="084C61"/>
              </a:solidFill>
              <a:latin typeface="Visby Round CF 1"/>
            </a:endParaRPr>
          </a:p>
          <a:p>
            <a:pPr algn="ctr">
              <a:lnSpc>
                <a:spcPts val="6579"/>
              </a:lnSpc>
            </a:pPr>
            <a:r>
              <a:rPr lang="en-US" sz="6099">
                <a:solidFill>
                  <a:srgbClr val="084C61"/>
                </a:solidFill>
                <a:latin typeface="Visby Round CF 1"/>
              </a:rPr>
              <a:t>Any Questions? </a:t>
            </a:r>
          </a:p>
        </p:txBody>
      </p:sp>
    </p:spTree>
    <p:extLst>
      <p:ext uri="{BB962C8B-B14F-4D97-AF65-F5344CB8AC3E}">
        <p14:creationId xmlns:p14="http://schemas.microsoft.com/office/powerpoint/2010/main" val="934512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30388"/>
            <a:ext cx="18288000" cy="1656612"/>
            <a:chOff x="0" y="0"/>
            <a:chExt cx="35718176" cy="3235518"/>
          </a:xfrm>
        </p:grpSpPr>
        <p:sp>
          <p:nvSpPr>
            <p:cNvPr id="3" name="Freeform 3"/>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4" name="Freeform 4"/>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TextBox 5"/>
          <p:cNvSpPr txBox="1"/>
          <p:nvPr/>
        </p:nvSpPr>
        <p:spPr>
          <a:xfrm>
            <a:off x="419537" y="-133350"/>
            <a:ext cx="17428695" cy="8108695"/>
          </a:xfrm>
          <a:prstGeom prst="rect">
            <a:avLst/>
          </a:prstGeom>
        </p:spPr>
        <p:txBody>
          <a:bodyPr lIns="0" tIns="0" rIns="0" bIns="0" rtlCol="0" anchor="t">
            <a:spAutoFit/>
          </a:bodyPr>
          <a:lstStyle/>
          <a:p>
            <a:pPr>
              <a:lnSpc>
                <a:spcPts val="4513"/>
              </a:lnSpc>
            </a:pPr>
            <a:endParaRPr/>
          </a:p>
          <a:p>
            <a:pPr algn="ctr">
              <a:lnSpc>
                <a:spcPts val="6593"/>
              </a:lnSpc>
            </a:pPr>
            <a:r>
              <a:rPr lang="en-US" sz="4709">
                <a:solidFill>
                  <a:srgbClr val="084C61"/>
                </a:solidFill>
                <a:latin typeface="Visby Round CF 1"/>
              </a:rPr>
              <a:t>SEBBY’S CORNER </a:t>
            </a:r>
          </a:p>
          <a:p>
            <a:pPr algn="ctr">
              <a:lnSpc>
                <a:spcPts val="5894"/>
              </a:lnSpc>
            </a:pPr>
            <a:r>
              <a:rPr lang="en-US" sz="4210">
                <a:solidFill>
                  <a:srgbClr val="084C61"/>
                </a:solidFill>
                <a:latin typeface="Visby Round CF 1"/>
              </a:rPr>
              <a:t>So no child goes without</a:t>
            </a:r>
          </a:p>
          <a:p>
            <a:pPr algn="ctr">
              <a:lnSpc>
                <a:spcPts val="5614"/>
              </a:lnSpc>
            </a:pPr>
            <a:endParaRPr lang="en-US" sz="4210">
              <a:solidFill>
                <a:srgbClr val="084C61"/>
              </a:solidFill>
              <a:latin typeface="Visby Round CF 1"/>
            </a:endParaRPr>
          </a:p>
          <a:p>
            <a:pPr>
              <a:lnSpc>
                <a:spcPts val="4513"/>
              </a:lnSpc>
            </a:pPr>
            <a:r>
              <a:rPr lang="en-US" sz="3224" u="sng">
                <a:solidFill>
                  <a:srgbClr val="084C61"/>
                </a:solidFill>
                <a:latin typeface="Visby Round CF 1"/>
              </a:rPr>
              <a:t>About Us</a:t>
            </a:r>
          </a:p>
          <a:p>
            <a:pPr>
              <a:lnSpc>
                <a:spcPts val="3813"/>
              </a:lnSpc>
            </a:pPr>
            <a:r>
              <a:rPr lang="en-US" sz="2724">
                <a:solidFill>
                  <a:srgbClr val="084C61"/>
                </a:solidFill>
                <a:latin typeface="Visby Round CF 1"/>
              </a:rPr>
              <a:t>​</a:t>
            </a:r>
          </a:p>
          <a:p>
            <a:pPr>
              <a:lnSpc>
                <a:spcPts val="4093"/>
              </a:lnSpc>
            </a:pPr>
            <a:r>
              <a:rPr lang="en-US" sz="2924" u="sng">
                <a:solidFill>
                  <a:srgbClr val="DB7DA2"/>
                </a:solidFill>
                <a:latin typeface="Visby Round CF 1"/>
              </a:rPr>
              <a:t>Where are we based?</a:t>
            </a:r>
          </a:p>
          <a:p>
            <a:pPr>
              <a:lnSpc>
                <a:spcPts val="4093"/>
              </a:lnSpc>
            </a:pPr>
            <a:r>
              <a:rPr lang="en-US" sz="2924">
                <a:solidFill>
                  <a:srgbClr val="084C61"/>
                </a:solidFill>
                <a:latin typeface="Visby Round CF 2"/>
              </a:rPr>
              <a:t>We are based in Barnet EN5 and support families across Barnet, Hertfordshire, Greater London and the Home Counties.</a:t>
            </a:r>
          </a:p>
          <a:p>
            <a:pPr>
              <a:lnSpc>
                <a:spcPts val="4093"/>
              </a:lnSpc>
            </a:pPr>
            <a:endParaRPr lang="en-US" sz="2924">
              <a:solidFill>
                <a:srgbClr val="084C61"/>
              </a:solidFill>
              <a:latin typeface="Visby Round CF 1"/>
            </a:endParaRPr>
          </a:p>
          <a:p>
            <a:pPr>
              <a:lnSpc>
                <a:spcPts val="4093"/>
              </a:lnSpc>
            </a:pPr>
            <a:r>
              <a:rPr lang="en-US" sz="2924" u="sng">
                <a:solidFill>
                  <a:srgbClr val="DB7DA2"/>
                </a:solidFill>
                <a:latin typeface="Visby Round CF 1"/>
              </a:rPr>
              <a:t>Who do we help?</a:t>
            </a:r>
          </a:p>
          <a:p>
            <a:pPr>
              <a:lnSpc>
                <a:spcPts val="4093"/>
              </a:lnSpc>
            </a:pPr>
            <a:r>
              <a:rPr lang="en-US" sz="2924">
                <a:solidFill>
                  <a:srgbClr val="084C61"/>
                </a:solidFill>
                <a:latin typeface="Visby Round CF 2"/>
              </a:rPr>
              <a:t>We support families living in poverty, families in temporary accommodation, families who have fled domestic abuse, refugees, asylum seekers and victims of modern slavery and human trafficking. We provide items as clothing, nappies, formula, toiletries and baby equipment.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30388"/>
            <a:ext cx="18288000" cy="1656612"/>
            <a:chOff x="0" y="0"/>
            <a:chExt cx="35718176" cy="3235518"/>
          </a:xfrm>
        </p:grpSpPr>
        <p:sp>
          <p:nvSpPr>
            <p:cNvPr id="3" name="Freeform 3"/>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4" name="Freeform 4"/>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769805" y="1197372"/>
            <a:ext cx="13937225" cy="2895168"/>
          </a:xfrm>
          <a:custGeom>
            <a:avLst/>
            <a:gdLst/>
            <a:ahLst/>
            <a:cxnLst/>
            <a:rect l="l" t="t" r="r" b="b"/>
            <a:pathLst>
              <a:path w="7165410" h="7165410">
                <a:moveTo>
                  <a:pt x="0" y="0"/>
                </a:moveTo>
                <a:lnTo>
                  <a:pt x="7165410" y="0"/>
                </a:lnTo>
                <a:lnTo>
                  <a:pt x="7165410" y="7165410"/>
                </a:lnTo>
                <a:lnTo>
                  <a:pt x="0" y="7165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solidFill>
                <a:srgbClr val="DB7DA2"/>
              </a:solidFill>
            </a:endParaRPr>
          </a:p>
        </p:txBody>
      </p:sp>
      <p:sp>
        <p:nvSpPr>
          <p:cNvPr id="7" name="Freeform 7"/>
          <p:cNvSpPr/>
          <p:nvPr/>
        </p:nvSpPr>
        <p:spPr>
          <a:xfrm>
            <a:off x="16180184" y="390451"/>
            <a:ext cx="1647095" cy="1276498"/>
          </a:xfrm>
          <a:custGeom>
            <a:avLst/>
            <a:gdLst/>
            <a:ahLst/>
            <a:cxnLst/>
            <a:rect l="l" t="t" r="r" b="b"/>
            <a:pathLst>
              <a:path w="1647095" h="1276498">
                <a:moveTo>
                  <a:pt x="0" y="0"/>
                </a:moveTo>
                <a:lnTo>
                  <a:pt x="1647095" y="0"/>
                </a:lnTo>
                <a:lnTo>
                  <a:pt x="1647095" y="1276498"/>
                </a:lnTo>
                <a:lnTo>
                  <a:pt x="0" y="1276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TextBox 8"/>
          <p:cNvSpPr txBox="1"/>
          <p:nvPr/>
        </p:nvSpPr>
        <p:spPr>
          <a:xfrm>
            <a:off x="-193079" y="-749059"/>
            <a:ext cx="17651648" cy="2624047"/>
          </a:xfrm>
          <a:prstGeom prst="rect">
            <a:avLst/>
          </a:prstGeom>
        </p:spPr>
        <p:txBody>
          <a:bodyPr lIns="0" tIns="0" rIns="0" bIns="0" rtlCol="0" anchor="t">
            <a:spAutoFit/>
          </a:bodyPr>
          <a:lstStyle/>
          <a:p>
            <a:pPr>
              <a:lnSpc>
                <a:spcPts val="3942"/>
              </a:lnSpc>
            </a:pPr>
            <a:endParaRPr/>
          </a:p>
          <a:p>
            <a:pPr>
              <a:lnSpc>
                <a:spcPts val="3942"/>
              </a:lnSpc>
            </a:pPr>
            <a:endParaRPr/>
          </a:p>
          <a:p>
            <a:pPr algn="ctr">
              <a:lnSpc>
                <a:spcPts val="4782"/>
              </a:lnSpc>
            </a:pPr>
            <a:r>
              <a:rPr lang="en-US" sz="3416" u="sng">
                <a:solidFill>
                  <a:srgbClr val="084C61"/>
                </a:solidFill>
                <a:latin typeface="Visby Round CF 1"/>
              </a:rPr>
              <a:t>Essential Support</a:t>
            </a:r>
            <a:r>
              <a:rPr lang="en-US" sz="3416">
                <a:solidFill>
                  <a:srgbClr val="084C61"/>
                </a:solidFill>
                <a:latin typeface="Visby Round CF 1"/>
              </a:rPr>
              <a:t> </a:t>
            </a:r>
          </a:p>
          <a:p>
            <a:pPr>
              <a:lnSpc>
                <a:spcPts val="3942"/>
              </a:lnSpc>
            </a:pPr>
            <a:endParaRPr lang="en-US" sz="3416">
              <a:solidFill>
                <a:srgbClr val="084C61"/>
              </a:solidFill>
              <a:latin typeface="Visby Round CF 1"/>
            </a:endParaRPr>
          </a:p>
          <a:p>
            <a:pPr>
              <a:lnSpc>
                <a:spcPts val="3942"/>
              </a:lnSpc>
            </a:pPr>
            <a:endParaRPr lang="en-US" sz="3416">
              <a:solidFill>
                <a:srgbClr val="084C61"/>
              </a:solidFill>
              <a:latin typeface="Visby Round CF 1"/>
            </a:endParaRPr>
          </a:p>
        </p:txBody>
      </p:sp>
      <p:sp>
        <p:nvSpPr>
          <p:cNvPr id="12" name="TextBox 12"/>
          <p:cNvSpPr txBox="1"/>
          <p:nvPr/>
        </p:nvSpPr>
        <p:spPr>
          <a:xfrm>
            <a:off x="1769805" y="4415350"/>
            <a:ext cx="13937225" cy="2251386"/>
          </a:xfrm>
          <a:prstGeom prst="rect">
            <a:avLst/>
          </a:prstGeom>
        </p:spPr>
        <p:txBody>
          <a:bodyPr wrap="square" lIns="0" tIns="0" rIns="0" bIns="0" rtlCol="0" anchor="t">
            <a:spAutoFit/>
          </a:bodyPr>
          <a:lstStyle/>
          <a:p>
            <a:pPr>
              <a:lnSpc>
                <a:spcPts val="3610"/>
              </a:lnSpc>
            </a:pPr>
            <a:r>
              <a:rPr lang="en-US" sz="2400" b="1">
                <a:solidFill>
                  <a:srgbClr val="084C61"/>
                </a:solidFill>
                <a:latin typeface="Visby Round CF 2"/>
              </a:rPr>
              <a:t>The items you have selected on your referral form will be thoughtfully packed by our wonderful volunteers. We will do our best to pack all the items requested but as we rely heavily on donations, we can’t guarantee the family will receive all the items they have requested. </a:t>
            </a:r>
          </a:p>
          <a:p>
            <a:pPr>
              <a:lnSpc>
                <a:spcPts val="3610"/>
              </a:lnSpc>
            </a:pPr>
            <a:r>
              <a:rPr lang="en-US" sz="2400" b="1">
                <a:solidFill>
                  <a:srgbClr val="084C61"/>
                </a:solidFill>
                <a:latin typeface="Visby Round CF 2"/>
              </a:rPr>
              <a:t>You as the referral partner or the family themselves can collect the items. </a:t>
            </a:r>
            <a:r>
              <a:rPr lang="en-US" sz="2400" b="1">
                <a:solidFill>
                  <a:srgbClr val="DB7DA2"/>
                </a:solidFill>
                <a:latin typeface="Visby Round CF 2"/>
              </a:rPr>
              <a:t>Please note we do not deliver items.</a:t>
            </a:r>
          </a:p>
        </p:txBody>
      </p:sp>
      <p:sp>
        <p:nvSpPr>
          <p:cNvPr id="13" name="TextBox 13"/>
          <p:cNvSpPr txBox="1"/>
          <p:nvPr/>
        </p:nvSpPr>
        <p:spPr>
          <a:xfrm>
            <a:off x="7563299" y="5010194"/>
            <a:ext cx="10376722" cy="395108"/>
          </a:xfrm>
          <a:prstGeom prst="rect">
            <a:avLst/>
          </a:prstGeom>
        </p:spPr>
        <p:txBody>
          <a:bodyPr lIns="0" tIns="0" rIns="0" bIns="0" rtlCol="0" anchor="t">
            <a:spAutoFit/>
          </a:bodyPr>
          <a:lstStyle/>
          <a:p>
            <a:pPr>
              <a:lnSpc>
                <a:spcPts val="3500"/>
              </a:lnSpc>
            </a:pPr>
            <a:r>
              <a:rPr lang="en-US" sz="2400">
                <a:solidFill>
                  <a:srgbClr val="084C61"/>
                </a:solidFill>
                <a:latin typeface="Visby Round CF 2"/>
              </a:rPr>
              <a:t> </a:t>
            </a:r>
          </a:p>
        </p:txBody>
      </p:sp>
      <p:sp>
        <p:nvSpPr>
          <p:cNvPr id="16" name="TextBox 15">
            <a:extLst>
              <a:ext uri="{FF2B5EF4-FFF2-40B4-BE49-F238E27FC236}">
                <a16:creationId xmlns:a16="http://schemas.microsoft.com/office/drawing/2014/main" id="{97EEE1EA-4960-0D86-AFC8-1723EC2D3DCB}"/>
              </a:ext>
            </a:extLst>
          </p:cNvPr>
          <p:cNvSpPr txBox="1"/>
          <p:nvPr/>
        </p:nvSpPr>
        <p:spPr>
          <a:xfrm>
            <a:off x="4724872" y="6922670"/>
            <a:ext cx="9418832" cy="1323439"/>
          </a:xfrm>
          <a:prstGeom prst="rect">
            <a:avLst/>
          </a:prstGeom>
          <a:noFill/>
        </p:spPr>
        <p:txBody>
          <a:bodyPr wrap="square">
            <a:spAutoFit/>
          </a:bodyPr>
          <a:lstStyle/>
          <a:p>
            <a:pPr algn="ctr"/>
            <a:r>
              <a:rPr lang="en-GB" sz="2000" b="1">
                <a:solidFill>
                  <a:srgbClr val="DB7DA2"/>
                </a:solidFill>
                <a:latin typeface="Visby Round CF 1" panose="020B0604020202020204" charset="0"/>
              </a:rPr>
              <a:t>Please help us by informing all families that they will need to arrange suitable transportation to take the items home, as we are unable to provide transport.</a:t>
            </a:r>
            <a:r>
              <a:rPr lang="en-US" sz="2000" b="1">
                <a:solidFill>
                  <a:srgbClr val="DB7DA2"/>
                </a:solidFill>
                <a:latin typeface="Visby Round CF 1" panose="020B0604020202020204" charset="0"/>
              </a:rPr>
              <a:t>The families will hopefully be leaving with a large quantity of items, public transport is not recommended.</a:t>
            </a:r>
            <a:endParaRPr lang="en-GB" sz="2000" b="1">
              <a:solidFill>
                <a:srgbClr val="DB7DA2"/>
              </a:solidFill>
              <a:latin typeface="Visby Round CF 1" panose="020B0604020202020204" charset="0"/>
            </a:endParaRPr>
          </a:p>
        </p:txBody>
      </p:sp>
      <p:sp>
        <p:nvSpPr>
          <p:cNvPr id="5" name="TextBox 4">
            <a:extLst>
              <a:ext uri="{FF2B5EF4-FFF2-40B4-BE49-F238E27FC236}">
                <a16:creationId xmlns:a16="http://schemas.microsoft.com/office/drawing/2014/main" id="{1E6D1469-7B39-12B8-654E-3187D925B3CB}"/>
              </a:ext>
            </a:extLst>
          </p:cNvPr>
          <p:cNvSpPr txBox="1"/>
          <p:nvPr/>
        </p:nvSpPr>
        <p:spPr>
          <a:xfrm>
            <a:off x="2580969" y="1281069"/>
            <a:ext cx="12845845" cy="2587375"/>
          </a:xfrm>
          <a:prstGeom prst="rect">
            <a:avLst/>
          </a:prstGeom>
          <a:noFill/>
        </p:spPr>
        <p:txBody>
          <a:bodyPr wrap="square" rtlCol="0">
            <a:spAutoFit/>
          </a:bodyPr>
          <a:lstStyle/>
          <a:p>
            <a:pPr>
              <a:lnSpc>
                <a:spcPts val="3986"/>
              </a:lnSpc>
            </a:pPr>
            <a:r>
              <a:rPr lang="en-US" sz="2400">
                <a:solidFill>
                  <a:srgbClr val="084C61"/>
                </a:solidFill>
                <a:latin typeface="Visby Round CF 2"/>
              </a:rPr>
              <a:t>We support families with essential items for their children such as nappies, formula, clothing, baby equipment and toys. </a:t>
            </a:r>
          </a:p>
          <a:p>
            <a:pPr>
              <a:lnSpc>
                <a:spcPts val="3986"/>
              </a:lnSpc>
            </a:pPr>
            <a:r>
              <a:rPr lang="en-US" sz="2400">
                <a:solidFill>
                  <a:srgbClr val="084C61"/>
                </a:solidFill>
                <a:latin typeface="Visby Round CF 2"/>
              </a:rPr>
              <a:t>Families in need of support can be referred to us by a </a:t>
            </a:r>
            <a:r>
              <a:rPr lang="en-US" sz="2400" b="1">
                <a:solidFill>
                  <a:srgbClr val="084C61"/>
                </a:solidFill>
                <a:latin typeface="Visby Round CF 2"/>
              </a:rPr>
              <a:t>registered referral partner</a:t>
            </a:r>
            <a:r>
              <a:rPr lang="en-US" sz="2400">
                <a:solidFill>
                  <a:srgbClr val="084C61"/>
                </a:solidFill>
                <a:latin typeface="Visby Round CF 2"/>
              </a:rPr>
              <a:t>. </a:t>
            </a:r>
          </a:p>
          <a:p>
            <a:pPr>
              <a:lnSpc>
                <a:spcPts val="3986"/>
              </a:lnSpc>
            </a:pPr>
            <a:r>
              <a:rPr lang="en-US" sz="2400">
                <a:solidFill>
                  <a:srgbClr val="084C61"/>
                </a:solidFill>
                <a:latin typeface="Visby Round CF 2"/>
              </a:rPr>
              <a:t>The family or referral partner can attend the appointment at our hub in Barnet. </a:t>
            </a:r>
          </a:p>
          <a:p>
            <a:pPr>
              <a:lnSpc>
                <a:spcPts val="3986"/>
              </a:lnSpc>
            </a:pPr>
            <a:r>
              <a:rPr lang="en-US" sz="2400">
                <a:solidFill>
                  <a:srgbClr val="DB7DA2"/>
                </a:solidFill>
                <a:latin typeface="Visby Round CF 2"/>
              </a:rPr>
              <a:t>Each family is entitled to a total of 3 essential support referrals. </a:t>
            </a:r>
            <a:endParaRPr lang="en-US" sz="2400">
              <a:solidFill>
                <a:srgbClr val="084C61"/>
              </a:solidFill>
              <a:latin typeface="Visby Round CF 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2E93BB-F7DA-72CE-7F9E-DB3170874355}"/>
              </a:ext>
            </a:extLst>
          </p:cNvPr>
          <p:cNvPicPr>
            <a:picLocks noChangeAspect="1"/>
          </p:cNvPicPr>
          <p:nvPr/>
        </p:nvPicPr>
        <p:blipFill>
          <a:blip r:embed="rId2"/>
          <a:stretch>
            <a:fillRect/>
          </a:stretch>
        </p:blipFill>
        <p:spPr>
          <a:xfrm>
            <a:off x="0" y="8628888"/>
            <a:ext cx="18288000" cy="1658112"/>
          </a:xfrm>
          <a:prstGeom prst="rect">
            <a:avLst/>
          </a:prstGeom>
        </p:spPr>
      </p:pic>
      <p:sp>
        <p:nvSpPr>
          <p:cNvPr id="3" name="Freeform 4">
            <a:extLst>
              <a:ext uri="{FF2B5EF4-FFF2-40B4-BE49-F238E27FC236}">
                <a16:creationId xmlns:a16="http://schemas.microsoft.com/office/drawing/2014/main" id="{BDB8F470-C2F6-3B28-7319-9F0F7FC6B5FB}"/>
              </a:ext>
            </a:extLst>
          </p:cNvPr>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6">
            <a:extLst>
              <a:ext uri="{FF2B5EF4-FFF2-40B4-BE49-F238E27FC236}">
                <a16:creationId xmlns:a16="http://schemas.microsoft.com/office/drawing/2014/main" id="{F5DE558E-DFD5-F887-27AC-D9098DD104C4}"/>
              </a:ext>
            </a:extLst>
          </p:cNvPr>
          <p:cNvSpPr txBox="1"/>
          <p:nvPr/>
        </p:nvSpPr>
        <p:spPr>
          <a:xfrm>
            <a:off x="3647766" y="1172569"/>
            <a:ext cx="4984955" cy="461665"/>
          </a:xfrm>
          <a:prstGeom prst="rect">
            <a:avLst/>
          </a:prstGeom>
          <a:noFill/>
        </p:spPr>
        <p:txBody>
          <a:bodyPr wrap="square" rtlCol="0">
            <a:spAutoFit/>
          </a:bodyPr>
          <a:lstStyle/>
          <a:p>
            <a:r>
              <a:rPr lang="en-GB" sz="2400">
                <a:solidFill>
                  <a:srgbClr val="084C61"/>
                </a:solidFill>
                <a:latin typeface="Visby Round CF 1" panose="020B0604020202020204" charset="0"/>
              </a:rPr>
              <a:t>Toiletry pack</a:t>
            </a:r>
          </a:p>
        </p:txBody>
      </p:sp>
      <p:sp>
        <p:nvSpPr>
          <p:cNvPr id="8" name="TextBox 7">
            <a:extLst>
              <a:ext uri="{FF2B5EF4-FFF2-40B4-BE49-F238E27FC236}">
                <a16:creationId xmlns:a16="http://schemas.microsoft.com/office/drawing/2014/main" id="{56AC1D55-051B-CB5A-ACE4-370B4817DF1B}"/>
              </a:ext>
            </a:extLst>
          </p:cNvPr>
          <p:cNvSpPr txBox="1"/>
          <p:nvPr/>
        </p:nvSpPr>
        <p:spPr>
          <a:xfrm>
            <a:off x="353961" y="8004989"/>
            <a:ext cx="8937521" cy="369332"/>
          </a:xfrm>
          <a:prstGeom prst="rect">
            <a:avLst/>
          </a:prstGeom>
          <a:noFill/>
        </p:spPr>
        <p:txBody>
          <a:bodyPr wrap="square" rtlCol="0">
            <a:spAutoFit/>
          </a:bodyPr>
          <a:lstStyle/>
          <a:p>
            <a:r>
              <a:rPr lang="en-GB">
                <a:solidFill>
                  <a:srgbClr val="00B0F0"/>
                </a:solidFill>
                <a:latin typeface="Visby Round CF 1" panose="020B0604020202020204" charset="0"/>
              </a:rPr>
              <a:t>This is an example toiletry pack, not all items are guaranteed. </a:t>
            </a:r>
          </a:p>
        </p:txBody>
      </p:sp>
      <p:sp>
        <p:nvSpPr>
          <p:cNvPr id="10" name="TextBox 9">
            <a:extLst>
              <a:ext uri="{FF2B5EF4-FFF2-40B4-BE49-F238E27FC236}">
                <a16:creationId xmlns:a16="http://schemas.microsoft.com/office/drawing/2014/main" id="{56D49B2B-0A93-2026-8439-F43D075CA12E}"/>
              </a:ext>
            </a:extLst>
          </p:cNvPr>
          <p:cNvSpPr txBox="1"/>
          <p:nvPr/>
        </p:nvSpPr>
        <p:spPr>
          <a:xfrm>
            <a:off x="10852355" y="1082052"/>
            <a:ext cx="5501148" cy="461665"/>
          </a:xfrm>
          <a:prstGeom prst="rect">
            <a:avLst/>
          </a:prstGeom>
          <a:noFill/>
        </p:spPr>
        <p:txBody>
          <a:bodyPr wrap="square" rtlCol="0">
            <a:spAutoFit/>
          </a:bodyPr>
          <a:lstStyle/>
          <a:p>
            <a:pPr algn="ctr"/>
            <a:r>
              <a:rPr lang="en-GB" sz="2400">
                <a:solidFill>
                  <a:srgbClr val="084C61"/>
                </a:solidFill>
                <a:latin typeface="Visby Round CF 1" panose="020B0604020202020204" charset="0"/>
              </a:rPr>
              <a:t>One packed referral bag</a:t>
            </a:r>
          </a:p>
        </p:txBody>
      </p:sp>
      <p:sp>
        <p:nvSpPr>
          <p:cNvPr id="4" name="AutoShape 2" descr="Image preview">
            <a:extLst>
              <a:ext uri="{FF2B5EF4-FFF2-40B4-BE49-F238E27FC236}">
                <a16:creationId xmlns:a16="http://schemas.microsoft.com/office/drawing/2014/main" id="{62DF8CA5-DA24-0C5C-178C-C768214E4F8F}"/>
              </a:ext>
            </a:extLst>
          </p:cNvPr>
          <p:cNvSpPr>
            <a:spLocks noChangeAspect="1" noChangeArrowheads="1"/>
          </p:cNvSpPr>
          <p:nvPr/>
        </p:nvSpPr>
        <p:spPr bwMode="auto">
          <a:xfrm>
            <a:off x="4660490" y="659990"/>
            <a:ext cx="4635910" cy="46359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158A3B4E-0F4F-9848-D328-A6949DB0674F}"/>
              </a:ext>
            </a:extLst>
          </p:cNvPr>
          <p:cNvPicPr>
            <a:picLocks noChangeAspect="1"/>
          </p:cNvPicPr>
          <p:nvPr/>
        </p:nvPicPr>
        <p:blipFill>
          <a:blip r:embed="rId5"/>
          <a:stretch>
            <a:fillRect/>
          </a:stretch>
        </p:blipFill>
        <p:spPr>
          <a:xfrm>
            <a:off x="353961" y="1852075"/>
            <a:ext cx="4468761" cy="5935073"/>
          </a:xfrm>
          <a:prstGeom prst="rect">
            <a:avLst/>
          </a:prstGeom>
        </p:spPr>
      </p:pic>
      <p:pic>
        <p:nvPicPr>
          <p:cNvPr id="12" name="Picture 11">
            <a:extLst>
              <a:ext uri="{FF2B5EF4-FFF2-40B4-BE49-F238E27FC236}">
                <a16:creationId xmlns:a16="http://schemas.microsoft.com/office/drawing/2014/main" id="{AF01E979-E534-3987-76A0-4A988CD72B11}"/>
              </a:ext>
            </a:extLst>
          </p:cNvPr>
          <p:cNvPicPr>
            <a:picLocks noChangeAspect="1"/>
          </p:cNvPicPr>
          <p:nvPr/>
        </p:nvPicPr>
        <p:blipFill>
          <a:blip r:embed="rId6"/>
          <a:stretch>
            <a:fillRect/>
          </a:stretch>
        </p:blipFill>
        <p:spPr>
          <a:xfrm>
            <a:off x="5029199" y="1852075"/>
            <a:ext cx="4468761" cy="5935073"/>
          </a:xfrm>
          <a:prstGeom prst="rect">
            <a:avLst/>
          </a:prstGeom>
        </p:spPr>
      </p:pic>
      <p:pic>
        <p:nvPicPr>
          <p:cNvPr id="13" name="Picture 12">
            <a:extLst>
              <a:ext uri="{FF2B5EF4-FFF2-40B4-BE49-F238E27FC236}">
                <a16:creationId xmlns:a16="http://schemas.microsoft.com/office/drawing/2014/main" id="{93ED2504-A4AE-B55F-CAF8-E1A21083F9BF}"/>
              </a:ext>
            </a:extLst>
          </p:cNvPr>
          <p:cNvPicPr>
            <a:picLocks noChangeAspect="1"/>
          </p:cNvPicPr>
          <p:nvPr/>
        </p:nvPicPr>
        <p:blipFill>
          <a:blip r:embed="rId7"/>
          <a:stretch>
            <a:fillRect/>
          </a:stretch>
        </p:blipFill>
        <p:spPr>
          <a:xfrm>
            <a:off x="10397613" y="1852074"/>
            <a:ext cx="6500468" cy="4946931"/>
          </a:xfrm>
          <a:prstGeom prst="rect">
            <a:avLst/>
          </a:prstGeom>
        </p:spPr>
      </p:pic>
      <p:sp>
        <p:nvSpPr>
          <p:cNvPr id="14" name="TextBox 13">
            <a:extLst>
              <a:ext uri="{FF2B5EF4-FFF2-40B4-BE49-F238E27FC236}">
                <a16:creationId xmlns:a16="http://schemas.microsoft.com/office/drawing/2014/main" id="{D499533C-B770-77C2-4A4A-DDB7FA934DA6}"/>
              </a:ext>
            </a:extLst>
          </p:cNvPr>
          <p:cNvSpPr txBox="1"/>
          <p:nvPr/>
        </p:nvSpPr>
        <p:spPr>
          <a:xfrm>
            <a:off x="9971178" y="7053855"/>
            <a:ext cx="6988203" cy="923330"/>
          </a:xfrm>
          <a:prstGeom prst="rect">
            <a:avLst/>
          </a:prstGeom>
          <a:noFill/>
        </p:spPr>
        <p:txBody>
          <a:bodyPr wrap="square">
            <a:spAutoFit/>
          </a:bodyPr>
          <a:lstStyle/>
          <a:p>
            <a:pPr algn="ctr"/>
            <a:r>
              <a:rPr lang="en-GB" sz="1800">
                <a:solidFill>
                  <a:srgbClr val="00B0F0"/>
                </a:solidFill>
                <a:latin typeface="Visby Round CF 1" panose="020B0604020202020204" charset="0"/>
              </a:rPr>
              <a:t>Families will receive</a:t>
            </a:r>
            <a:r>
              <a:rPr lang="en-GB">
                <a:solidFill>
                  <a:srgbClr val="00B0F0"/>
                </a:solidFill>
                <a:latin typeface="Visby Round CF 1" panose="020B0604020202020204" charset="0"/>
              </a:rPr>
              <a:t> on average around 3 </a:t>
            </a:r>
            <a:r>
              <a:rPr lang="en-GB" sz="1800">
                <a:solidFill>
                  <a:srgbClr val="00B0F0"/>
                </a:solidFill>
                <a:latin typeface="Visby Round CF 1" panose="020B0604020202020204" charset="0"/>
              </a:rPr>
              <a:t>of these bags.  Please ensure families are aware of the size and have suitable transport organised to get home. </a:t>
            </a:r>
            <a:endParaRPr lang="en-GB">
              <a:solidFill>
                <a:srgbClr val="00B0F0"/>
              </a:solidFill>
            </a:endParaRPr>
          </a:p>
        </p:txBody>
      </p:sp>
    </p:spTree>
    <p:extLst>
      <p:ext uri="{BB962C8B-B14F-4D97-AF65-F5344CB8AC3E}">
        <p14:creationId xmlns:p14="http://schemas.microsoft.com/office/powerpoint/2010/main" val="4001697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F02A95-7C83-D894-760E-FEA5144BF19C}"/>
              </a:ext>
            </a:extLst>
          </p:cNvPr>
          <p:cNvSpPr txBox="1"/>
          <p:nvPr/>
        </p:nvSpPr>
        <p:spPr>
          <a:xfrm>
            <a:off x="803787" y="781664"/>
            <a:ext cx="9217741" cy="461665"/>
          </a:xfrm>
          <a:prstGeom prst="rect">
            <a:avLst/>
          </a:prstGeom>
          <a:noFill/>
        </p:spPr>
        <p:txBody>
          <a:bodyPr wrap="square" rtlCol="0">
            <a:spAutoFit/>
          </a:bodyPr>
          <a:lstStyle/>
          <a:p>
            <a:r>
              <a:rPr lang="en-GB" sz="2400">
                <a:solidFill>
                  <a:srgbClr val="084C61"/>
                </a:solidFill>
                <a:latin typeface="Visby Round CF 1" panose="020B0604020202020204" charset="0"/>
              </a:rPr>
              <a:t>Clothing Pack and Contents </a:t>
            </a:r>
          </a:p>
        </p:txBody>
      </p:sp>
      <p:grpSp>
        <p:nvGrpSpPr>
          <p:cNvPr id="4" name="Group 2">
            <a:extLst>
              <a:ext uri="{FF2B5EF4-FFF2-40B4-BE49-F238E27FC236}">
                <a16:creationId xmlns:a16="http://schemas.microsoft.com/office/drawing/2014/main" id="{ECF83D0D-9565-9C3D-475A-D50BCD4904EC}"/>
              </a:ext>
            </a:extLst>
          </p:cNvPr>
          <p:cNvGrpSpPr/>
          <p:nvPr/>
        </p:nvGrpSpPr>
        <p:grpSpPr>
          <a:xfrm>
            <a:off x="0" y="8630388"/>
            <a:ext cx="18288000" cy="1656612"/>
            <a:chOff x="0" y="0"/>
            <a:chExt cx="35718176" cy="3235518"/>
          </a:xfrm>
        </p:grpSpPr>
        <p:sp>
          <p:nvSpPr>
            <p:cNvPr id="5" name="Freeform 3">
              <a:extLst>
                <a:ext uri="{FF2B5EF4-FFF2-40B4-BE49-F238E27FC236}">
                  <a16:creationId xmlns:a16="http://schemas.microsoft.com/office/drawing/2014/main" id="{8EEB6B8A-3B8A-8E77-18E0-968D4F2CC652}"/>
                </a:ext>
              </a:extLst>
            </p:cNvPr>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6" name="Freeform 4">
            <a:extLst>
              <a:ext uri="{FF2B5EF4-FFF2-40B4-BE49-F238E27FC236}">
                <a16:creationId xmlns:a16="http://schemas.microsoft.com/office/drawing/2014/main" id="{6C9A51B7-3B9E-186F-D22A-590A27607FBE}"/>
              </a:ext>
            </a:extLst>
          </p:cNvPr>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pic>
        <p:nvPicPr>
          <p:cNvPr id="2" name="Picture 1">
            <a:extLst>
              <a:ext uri="{FF2B5EF4-FFF2-40B4-BE49-F238E27FC236}">
                <a16:creationId xmlns:a16="http://schemas.microsoft.com/office/drawing/2014/main" id="{08BDBCA3-F471-D8F2-AF65-5FC9BB64D7FC}"/>
              </a:ext>
            </a:extLst>
          </p:cNvPr>
          <p:cNvPicPr>
            <a:picLocks noChangeAspect="1"/>
          </p:cNvPicPr>
          <p:nvPr/>
        </p:nvPicPr>
        <p:blipFill rotWithShape="1">
          <a:blip r:embed="rId4">
            <a:extLst>
              <a:ext uri="{28A0092B-C50C-407E-A947-70E740481C1C}">
                <a14:useLocalDpi xmlns:a14="http://schemas.microsoft.com/office/drawing/2010/main" val="0"/>
              </a:ext>
            </a:extLst>
          </a:blip>
          <a:srcRect t="2422" r="1937" b="3769"/>
          <a:stretch/>
        </p:blipFill>
        <p:spPr bwMode="auto">
          <a:xfrm>
            <a:off x="9453717" y="307051"/>
            <a:ext cx="5825612" cy="3709035"/>
          </a:xfrm>
          <a:prstGeom prst="rect">
            <a:avLst/>
          </a:prstGeom>
          <a:noFill/>
          <a:ln>
            <a:noFill/>
          </a:ln>
          <a:extLst>
            <a:ext uri="{53640926-AAD7-44D8-BBD7-CCE9431645EC}">
              <a14:shadowObscured xmlns:a14="http://schemas.microsoft.com/office/drawing/2010/main"/>
            </a:ext>
          </a:extLst>
        </p:spPr>
      </p:pic>
      <p:pic>
        <p:nvPicPr>
          <p:cNvPr id="8" name="Picture 7" descr="A pink plastic bag with a white label&#10;&#10;AI-generated content may be incorrect.">
            <a:extLst>
              <a:ext uri="{FF2B5EF4-FFF2-40B4-BE49-F238E27FC236}">
                <a16:creationId xmlns:a16="http://schemas.microsoft.com/office/drawing/2014/main" id="{1A3C1502-0518-C5CC-182F-B1373E0D1859}"/>
              </a:ext>
            </a:extLst>
          </p:cNvPr>
          <p:cNvPicPr>
            <a:picLocks noChangeAspect="1"/>
          </p:cNvPicPr>
          <p:nvPr/>
        </p:nvPicPr>
        <p:blipFill>
          <a:blip r:embed="rId5">
            <a:extLst>
              <a:ext uri="{28A0092B-C50C-407E-A947-70E740481C1C}">
                <a14:useLocalDpi xmlns:a14="http://schemas.microsoft.com/office/drawing/2010/main" val="0"/>
              </a:ext>
            </a:extLst>
          </a:blip>
          <a:srcRect t="12086"/>
          <a:stretch>
            <a:fillRect/>
          </a:stretch>
        </p:blipFill>
        <p:spPr>
          <a:xfrm>
            <a:off x="914399" y="1488666"/>
            <a:ext cx="5229225" cy="6129599"/>
          </a:xfrm>
          <a:prstGeom prst="rect">
            <a:avLst/>
          </a:prstGeom>
        </p:spPr>
      </p:pic>
      <p:pic>
        <p:nvPicPr>
          <p:cNvPr id="9" name="Picture 8">
            <a:extLst>
              <a:ext uri="{FF2B5EF4-FFF2-40B4-BE49-F238E27FC236}">
                <a16:creationId xmlns:a16="http://schemas.microsoft.com/office/drawing/2014/main" id="{8D4C7202-7479-86B3-767D-1215B20E54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01203" y="4490699"/>
            <a:ext cx="5825612" cy="4078191"/>
          </a:xfrm>
          <a:prstGeom prst="rect">
            <a:avLst/>
          </a:prstGeom>
          <a:noFill/>
        </p:spPr>
      </p:pic>
    </p:spTree>
    <p:extLst>
      <p:ext uri="{BB962C8B-B14F-4D97-AF65-F5344CB8AC3E}">
        <p14:creationId xmlns:p14="http://schemas.microsoft.com/office/powerpoint/2010/main" val="2576301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14DC72-29D2-7473-D0F6-16037CF9CC47}"/>
              </a:ext>
            </a:extLst>
          </p:cNvPr>
          <p:cNvPicPr>
            <a:picLocks noChangeAspect="1"/>
          </p:cNvPicPr>
          <p:nvPr/>
        </p:nvPicPr>
        <p:blipFill>
          <a:blip r:embed="rId2"/>
          <a:stretch>
            <a:fillRect/>
          </a:stretch>
        </p:blipFill>
        <p:spPr>
          <a:xfrm>
            <a:off x="0" y="8628888"/>
            <a:ext cx="18288000" cy="1658112"/>
          </a:xfrm>
          <a:prstGeom prst="rect">
            <a:avLst/>
          </a:prstGeom>
        </p:spPr>
      </p:pic>
      <p:grpSp>
        <p:nvGrpSpPr>
          <p:cNvPr id="3" name="Group 2">
            <a:extLst>
              <a:ext uri="{FF2B5EF4-FFF2-40B4-BE49-F238E27FC236}">
                <a16:creationId xmlns:a16="http://schemas.microsoft.com/office/drawing/2014/main" id="{CAB7C16A-6773-5436-3343-B73C4A46F9FE}"/>
              </a:ext>
            </a:extLst>
          </p:cNvPr>
          <p:cNvGrpSpPr/>
          <p:nvPr/>
        </p:nvGrpSpPr>
        <p:grpSpPr>
          <a:xfrm>
            <a:off x="0" y="8630388"/>
            <a:ext cx="18288000" cy="1656612"/>
            <a:chOff x="0" y="0"/>
            <a:chExt cx="35718176" cy="3235518"/>
          </a:xfrm>
        </p:grpSpPr>
        <p:sp>
          <p:nvSpPr>
            <p:cNvPr id="4" name="Freeform 3">
              <a:extLst>
                <a:ext uri="{FF2B5EF4-FFF2-40B4-BE49-F238E27FC236}">
                  <a16:creationId xmlns:a16="http://schemas.microsoft.com/office/drawing/2014/main" id="{88529E83-6575-45BD-013E-DF4CF6DF7D92}"/>
                </a:ext>
              </a:extLst>
            </p:cNvPr>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5" name="Freeform 4">
            <a:extLst>
              <a:ext uri="{FF2B5EF4-FFF2-40B4-BE49-F238E27FC236}">
                <a16:creationId xmlns:a16="http://schemas.microsoft.com/office/drawing/2014/main" id="{D32F1B40-7E03-ED10-55D0-566BD983355F}"/>
              </a:ext>
            </a:extLst>
          </p:cNvPr>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6">
            <a:extLst>
              <a:ext uri="{FF2B5EF4-FFF2-40B4-BE49-F238E27FC236}">
                <a16:creationId xmlns:a16="http://schemas.microsoft.com/office/drawing/2014/main" id="{56F5A06D-B426-1E16-544D-EA849CC855CB}"/>
              </a:ext>
            </a:extLst>
          </p:cNvPr>
          <p:cNvSpPr txBox="1"/>
          <p:nvPr/>
        </p:nvSpPr>
        <p:spPr>
          <a:xfrm>
            <a:off x="5869858" y="368014"/>
            <a:ext cx="9188245" cy="707886"/>
          </a:xfrm>
          <a:prstGeom prst="rect">
            <a:avLst/>
          </a:prstGeom>
          <a:noFill/>
        </p:spPr>
        <p:txBody>
          <a:bodyPr wrap="square" rtlCol="0">
            <a:spAutoFit/>
          </a:bodyPr>
          <a:lstStyle/>
          <a:p>
            <a:r>
              <a:rPr lang="en-GB" sz="4000">
                <a:solidFill>
                  <a:srgbClr val="084C61"/>
                </a:solidFill>
                <a:latin typeface="Visby Round CF 1" panose="020B0604020202020204" charset="0"/>
              </a:rPr>
              <a:t>Hospital bag contents</a:t>
            </a:r>
          </a:p>
        </p:txBody>
      </p:sp>
      <p:sp>
        <p:nvSpPr>
          <p:cNvPr id="8" name="TextBox 7">
            <a:extLst>
              <a:ext uri="{FF2B5EF4-FFF2-40B4-BE49-F238E27FC236}">
                <a16:creationId xmlns:a16="http://schemas.microsoft.com/office/drawing/2014/main" id="{478A8CB6-1481-7132-A605-554E3E886739}"/>
              </a:ext>
            </a:extLst>
          </p:cNvPr>
          <p:cNvSpPr txBox="1"/>
          <p:nvPr/>
        </p:nvSpPr>
        <p:spPr>
          <a:xfrm>
            <a:off x="958645" y="1430594"/>
            <a:ext cx="4350775" cy="5909310"/>
          </a:xfrm>
          <a:prstGeom prst="rect">
            <a:avLst/>
          </a:prstGeom>
          <a:noFill/>
        </p:spPr>
        <p:txBody>
          <a:bodyPr wrap="square" rtlCol="0">
            <a:spAutoFit/>
          </a:bodyPr>
          <a:lstStyle/>
          <a:p>
            <a:pPr marL="285750" indent="-285750">
              <a:buFontTx/>
              <a:buChar char="-"/>
            </a:pPr>
            <a:r>
              <a:rPr lang="en-GB">
                <a:solidFill>
                  <a:srgbClr val="084C61"/>
                </a:solidFill>
                <a:latin typeface="Visby Round CF 1" panose="020B0604020202020204" charset="0"/>
              </a:rPr>
              <a:t>Unisex newborn hat</a:t>
            </a:r>
          </a:p>
          <a:p>
            <a:pPr marL="285750" indent="-285750">
              <a:buFontTx/>
              <a:buChar char="-"/>
            </a:pPr>
            <a:r>
              <a:rPr lang="en-GB">
                <a:solidFill>
                  <a:srgbClr val="084C61"/>
                </a:solidFill>
                <a:latin typeface="Visby Round CF 1" panose="020B0604020202020204" charset="0"/>
              </a:rPr>
              <a:t>Unisex newborn clothing</a:t>
            </a:r>
          </a:p>
          <a:p>
            <a:pPr marL="285750" indent="-285750">
              <a:buFontTx/>
              <a:buChar char="-"/>
            </a:pPr>
            <a:r>
              <a:rPr lang="en-GB">
                <a:solidFill>
                  <a:srgbClr val="084C61"/>
                </a:solidFill>
                <a:latin typeface="Visby Round CF 1" panose="020B0604020202020204" charset="0"/>
              </a:rPr>
              <a:t>Size 1 nappies</a:t>
            </a:r>
          </a:p>
          <a:p>
            <a:pPr marL="285750" indent="-285750">
              <a:buFontTx/>
              <a:buChar char="-"/>
            </a:pPr>
            <a:r>
              <a:rPr lang="en-GB">
                <a:solidFill>
                  <a:srgbClr val="084C61"/>
                </a:solidFill>
                <a:latin typeface="Visby Round CF 1" panose="020B0604020202020204" charset="0"/>
              </a:rPr>
              <a:t>Baby Wipes</a:t>
            </a:r>
          </a:p>
          <a:p>
            <a:pPr marL="285750" indent="-285750">
              <a:buFontTx/>
              <a:buChar char="-"/>
            </a:pPr>
            <a:r>
              <a:rPr lang="en-GB">
                <a:solidFill>
                  <a:srgbClr val="084C61"/>
                </a:solidFill>
                <a:latin typeface="Visby Round CF 1" panose="020B0604020202020204" charset="0"/>
              </a:rPr>
              <a:t>Nappy Sacks</a:t>
            </a:r>
          </a:p>
          <a:p>
            <a:pPr marL="285750" indent="-285750">
              <a:buFontTx/>
              <a:buChar char="-"/>
            </a:pPr>
            <a:r>
              <a:rPr lang="en-GB">
                <a:solidFill>
                  <a:srgbClr val="084C61"/>
                </a:solidFill>
                <a:latin typeface="Visby Round CF 1" panose="020B0604020202020204" charset="0"/>
              </a:rPr>
              <a:t>Nipple Cream</a:t>
            </a:r>
          </a:p>
          <a:p>
            <a:pPr marL="285750" indent="-285750">
              <a:buFontTx/>
              <a:buChar char="-"/>
            </a:pPr>
            <a:r>
              <a:rPr lang="en-GB">
                <a:solidFill>
                  <a:srgbClr val="084C61"/>
                </a:solidFill>
                <a:latin typeface="Visby Round CF 1" panose="020B0604020202020204" charset="0"/>
              </a:rPr>
              <a:t>Breast Pads</a:t>
            </a:r>
          </a:p>
          <a:p>
            <a:pPr marL="285750" indent="-285750">
              <a:buFontTx/>
              <a:buChar char="-"/>
            </a:pPr>
            <a:r>
              <a:rPr lang="en-GB">
                <a:solidFill>
                  <a:srgbClr val="084C61"/>
                </a:solidFill>
                <a:latin typeface="Visby Round CF 1" panose="020B0604020202020204" charset="0"/>
              </a:rPr>
              <a:t>Maternity Pads</a:t>
            </a:r>
          </a:p>
          <a:p>
            <a:pPr marL="285750" indent="-285750">
              <a:buFontTx/>
              <a:buChar char="-"/>
            </a:pPr>
            <a:r>
              <a:rPr lang="en-GB">
                <a:solidFill>
                  <a:srgbClr val="084C61"/>
                </a:solidFill>
                <a:latin typeface="Visby Round CF 1" panose="020B0604020202020204" charset="0"/>
              </a:rPr>
              <a:t>Flip Flops</a:t>
            </a:r>
          </a:p>
          <a:p>
            <a:pPr marL="285750" indent="-285750">
              <a:buFontTx/>
              <a:buChar char="-"/>
            </a:pPr>
            <a:r>
              <a:rPr lang="en-GB">
                <a:solidFill>
                  <a:srgbClr val="084C61"/>
                </a:solidFill>
                <a:latin typeface="Visby Round CF 1" panose="020B0604020202020204" charset="0"/>
              </a:rPr>
              <a:t>Postpartum Underwear</a:t>
            </a:r>
          </a:p>
          <a:p>
            <a:pPr marL="285750" indent="-285750">
              <a:buFontTx/>
              <a:buChar char="-"/>
            </a:pPr>
            <a:r>
              <a:rPr lang="en-GB">
                <a:solidFill>
                  <a:srgbClr val="084C61"/>
                </a:solidFill>
                <a:latin typeface="Visby Round CF 1" panose="020B0604020202020204" charset="0"/>
              </a:rPr>
              <a:t>Mini Shower Gel</a:t>
            </a:r>
          </a:p>
          <a:p>
            <a:pPr marL="285750" indent="-285750">
              <a:buFontTx/>
              <a:buChar char="-"/>
            </a:pPr>
            <a:r>
              <a:rPr lang="en-GB">
                <a:solidFill>
                  <a:srgbClr val="084C61"/>
                </a:solidFill>
                <a:latin typeface="Visby Round CF 1" panose="020B0604020202020204" charset="0"/>
              </a:rPr>
              <a:t>Mini Deodorant</a:t>
            </a:r>
          </a:p>
          <a:p>
            <a:pPr marL="285750" indent="-285750">
              <a:buFontTx/>
              <a:buChar char="-"/>
            </a:pPr>
            <a:r>
              <a:rPr lang="en-GB">
                <a:solidFill>
                  <a:srgbClr val="084C61"/>
                </a:solidFill>
                <a:latin typeface="Visby Round CF 1" panose="020B0604020202020204" charset="0"/>
              </a:rPr>
              <a:t>Mini Shampoo</a:t>
            </a:r>
          </a:p>
          <a:p>
            <a:pPr marL="285750" indent="-285750">
              <a:buFontTx/>
              <a:buChar char="-"/>
            </a:pPr>
            <a:r>
              <a:rPr lang="en-GB">
                <a:solidFill>
                  <a:srgbClr val="084C61"/>
                </a:solidFill>
                <a:latin typeface="Visby Round CF 1" panose="020B0604020202020204" charset="0"/>
              </a:rPr>
              <a:t>Mini Conditioner</a:t>
            </a:r>
          </a:p>
          <a:p>
            <a:pPr marL="285750" indent="-285750">
              <a:buFontTx/>
              <a:buChar char="-"/>
            </a:pPr>
            <a:r>
              <a:rPr lang="en-GB">
                <a:solidFill>
                  <a:srgbClr val="084C61"/>
                </a:solidFill>
                <a:latin typeface="Visby Round CF 1" panose="020B0604020202020204" charset="0"/>
              </a:rPr>
              <a:t>Toothpaste</a:t>
            </a:r>
          </a:p>
          <a:p>
            <a:pPr marL="285750" indent="-285750">
              <a:buFontTx/>
              <a:buChar char="-"/>
            </a:pPr>
            <a:r>
              <a:rPr lang="en-GB">
                <a:solidFill>
                  <a:srgbClr val="084C61"/>
                </a:solidFill>
                <a:latin typeface="Visby Round CF 1" panose="020B0604020202020204" charset="0"/>
              </a:rPr>
              <a:t>Toothbrush</a:t>
            </a:r>
          </a:p>
          <a:p>
            <a:pPr marL="285750" indent="-285750">
              <a:buFontTx/>
              <a:buChar char="-"/>
            </a:pPr>
            <a:r>
              <a:rPr lang="en-GB">
                <a:solidFill>
                  <a:srgbClr val="084C61"/>
                </a:solidFill>
                <a:latin typeface="Visby Round CF 1" panose="020B0604020202020204" charset="0"/>
              </a:rPr>
              <a:t>Flannel</a:t>
            </a:r>
          </a:p>
          <a:p>
            <a:pPr marL="285750" indent="-285750">
              <a:buFontTx/>
              <a:buChar char="-"/>
            </a:pPr>
            <a:r>
              <a:rPr lang="en-GB">
                <a:solidFill>
                  <a:srgbClr val="084C61"/>
                </a:solidFill>
                <a:latin typeface="Visby Round CF 1" panose="020B0604020202020204" charset="0"/>
              </a:rPr>
              <a:t>Hairbrush</a:t>
            </a:r>
          </a:p>
          <a:p>
            <a:pPr marL="285750" indent="-285750">
              <a:buFontTx/>
              <a:buChar char="-"/>
            </a:pPr>
            <a:r>
              <a:rPr lang="en-GB">
                <a:solidFill>
                  <a:srgbClr val="084C61"/>
                </a:solidFill>
                <a:latin typeface="Visby Round CF 1" panose="020B0604020202020204" charset="0"/>
              </a:rPr>
              <a:t>Water Bottle</a:t>
            </a:r>
          </a:p>
          <a:p>
            <a:pPr marL="285750" indent="-285750">
              <a:buFontTx/>
              <a:buChar char="-"/>
            </a:pPr>
            <a:r>
              <a:rPr lang="en-GB">
                <a:solidFill>
                  <a:srgbClr val="084C61"/>
                </a:solidFill>
                <a:latin typeface="Visby Round CF 1" panose="020B0604020202020204" charset="0"/>
              </a:rPr>
              <a:t>Snack</a:t>
            </a:r>
          </a:p>
          <a:p>
            <a:pPr marL="285750" indent="-285750">
              <a:buFontTx/>
              <a:buChar char="-"/>
            </a:pPr>
            <a:endParaRPr lang="en-GB"/>
          </a:p>
        </p:txBody>
      </p:sp>
      <p:sp>
        <p:nvSpPr>
          <p:cNvPr id="9" name="TextBox 8">
            <a:extLst>
              <a:ext uri="{FF2B5EF4-FFF2-40B4-BE49-F238E27FC236}">
                <a16:creationId xmlns:a16="http://schemas.microsoft.com/office/drawing/2014/main" id="{985C0E44-0AB7-24EE-4DEF-8D1374BEA064}"/>
              </a:ext>
            </a:extLst>
          </p:cNvPr>
          <p:cNvSpPr txBox="1"/>
          <p:nvPr/>
        </p:nvSpPr>
        <p:spPr>
          <a:xfrm>
            <a:off x="6377061" y="7750976"/>
            <a:ext cx="4925961" cy="584775"/>
          </a:xfrm>
          <a:prstGeom prst="rect">
            <a:avLst/>
          </a:prstGeom>
          <a:noFill/>
        </p:spPr>
        <p:txBody>
          <a:bodyPr wrap="square" rtlCol="0">
            <a:spAutoFit/>
          </a:bodyPr>
          <a:lstStyle/>
          <a:p>
            <a:r>
              <a:rPr lang="en-GB" sz="1600">
                <a:solidFill>
                  <a:srgbClr val="00B0F0"/>
                </a:solidFill>
                <a:latin typeface="Visby Round CF 1" panose="020B0604020202020204" charset="0"/>
              </a:rPr>
              <a:t>Please note, not all items may be available and therefore are not all guaranteed. </a:t>
            </a:r>
          </a:p>
        </p:txBody>
      </p:sp>
      <p:pic>
        <p:nvPicPr>
          <p:cNvPr id="6" name="Picture 5">
            <a:extLst>
              <a:ext uri="{FF2B5EF4-FFF2-40B4-BE49-F238E27FC236}">
                <a16:creationId xmlns:a16="http://schemas.microsoft.com/office/drawing/2014/main" id="{3C87D74B-A7A0-D30C-E929-3279CE73CA27}"/>
              </a:ext>
            </a:extLst>
          </p:cNvPr>
          <p:cNvPicPr>
            <a:picLocks noChangeAspect="1"/>
          </p:cNvPicPr>
          <p:nvPr/>
        </p:nvPicPr>
        <p:blipFill>
          <a:blip r:embed="rId5"/>
          <a:stretch>
            <a:fillRect/>
          </a:stretch>
        </p:blipFill>
        <p:spPr>
          <a:xfrm>
            <a:off x="4509773" y="1430593"/>
            <a:ext cx="8101320" cy="6097087"/>
          </a:xfrm>
          <a:prstGeom prst="rect">
            <a:avLst/>
          </a:prstGeom>
        </p:spPr>
      </p:pic>
      <p:pic>
        <p:nvPicPr>
          <p:cNvPr id="10" name="Picture 9">
            <a:extLst>
              <a:ext uri="{FF2B5EF4-FFF2-40B4-BE49-F238E27FC236}">
                <a16:creationId xmlns:a16="http://schemas.microsoft.com/office/drawing/2014/main" id="{5AD7716A-54F2-3ED0-A1AF-E9818AB4C469}"/>
              </a:ext>
            </a:extLst>
          </p:cNvPr>
          <p:cNvPicPr>
            <a:picLocks noChangeAspect="1"/>
          </p:cNvPicPr>
          <p:nvPr/>
        </p:nvPicPr>
        <p:blipFill>
          <a:blip r:embed="rId6"/>
          <a:stretch>
            <a:fillRect/>
          </a:stretch>
        </p:blipFill>
        <p:spPr>
          <a:xfrm>
            <a:off x="12913820" y="2679572"/>
            <a:ext cx="4782233" cy="3599128"/>
          </a:xfrm>
          <a:prstGeom prst="rect">
            <a:avLst/>
          </a:prstGeom>
        </p:spPr>
      </p:pic>
    </p:spTree>
    <p:extLst>
      <p:ext uri="{BB962C8B-B14F-4D97-AF65-F5344CB8AC3E}">
        <p14:creationId xmlns:p14="http://schemas.microsoft.com/office/powerpoint/2010/main" val="4178206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30388"/>
            <a:ext cx="18288000" cy="1656612"/>
            <a:chOff x="0" y="0"/>
            <a:chExt cx="35718176" cy="3235518"/>
          </a:xfrm>
        </p:grpSpPr>
        <p:sp>
          <p:nvSpPr>
            <p:cNvPr id="3" name="Freeform 3"/>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4" name="Freeform 4"/>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674540" y="1197372"/>
            <a:ext cx="7773634" cy="7165410"/>
          </a:xfrm>
          <a:custGeom>
            <a:avLst/>
            <a:gdLst/>
            <a:ahLst/>
            <a:cxnLst/>
            <a:rect l="l" t="t" r="r" b="b"/>
            <a:pathLst>
              <a:path w="7165410" h="7165410">
                <a:moveTo>
                  <a:pt x="0" y="0"/>
                </a:moveTo>
                <a:lnTo>
                  <a:pt x="7165410" y="0"/>
                </a:lnTo>
                <a:lnTo>
                  <a:pt x="7165410" y="7165410"/>
                </a:lnTo>
                <a:lnTo>
                  <a:pt x="0" y="7165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1959246" y="1805961"/>
            <a:ext cx="4316865" cy="5496940"/>
          </a:xfrm>
          <a:custGeom>
            <a:avLst/>
            <a:gdLst/>
            <a:ahLst/>
            <a:cxnLst/>
            <a:rect l="l" t="t" r="r" b="b"/>
            <a:pathLst>
              <a:path w="4316865" h="5496940">
                <a:moveTo>
                  <a:pt x="0" y="0"/>
                </a:moveTo>
                <a:lnTo>
                  <a:pt x="4316865" y="0"/>
                </a:lnTo>
                <a:lnTo>
                  <a:pt x="4316865" y="5496941"/>
                </a:lnTo>
                <a:lnTo>
                  <a:pt x="0" y="5496941"/>
                </a:lnTo>
                <a:lnTo>
                  <a:pt x="0" y="0"/>
                </a:lnTo>
                <a:close/>
              </a:path>
            </a:pathLst>
          </a:custGeom>
          <a:blipFill>
            <a:blip r:embed="rId6"/>
            <a:stretch>
              <a:fillRect b="-5355"/>
            </a:stretch>
          </a:blipFill>
          <a:ln w="95250" cap="sq">
            <a:solidFill>
              <a:srgbClr val="DB7DA2"/>
            </a:solidFill>
            <a:prstDash val="solid"/>
            <a:miter/>
          </a:ln>
        </p:spPr>
        <p:txBody>
          <a:bodyPr/>
          <a:lstStyle/>
          <a:p>
            <a:endParaRPr lang="en-GB"/>
          </a:p>
        </p:txBody>
      </p:sp>
      <p:sp>
        <p:nvSpPr>
          <p:cNvPr id="7" name="Freeform 7"/>
          <p:cNvSpPr/>
          <p:nvPr/>
        </p:nvSpPr>
        <p:spPr>
          <a:xfrm>
            <a:off x="8629088" y="1643247"/>
            <a:ext cx="2735844" cy="2911184"/>
          </a:xfrm>
          <a:custGeom>
            <a:avLst/>
            <a:gdLst/>
            <a:ahLst/>
            <a:cxnLst/>
            <a:rect l="l" t="t" r="r" b="b"/>
            <a:pathLst>
              <a:path w="2735844" h="2911184">
                <a:moveTo>
                  <a:pt x="0" y="0"/>
                </a:moveTo>
                <a:lnTo>
                  <a:pt x="2735844" y="0"/>
                </a:lnTo>
                <a:lnTo>
                  <a:pt x="2735844" y="2911185"/>
                </a:lnTo>
                <a:lnTo>
                  <a:pt x="0" y="2911185"/>
                </a:lnTo>
                <a:lnTo>
                  <a:pt x="0" y="0"/>
                </a:lnTo>
                <a:close/>
              </a:path>
            </a:pathLst>
          </a:custGeom>
          <a:blipFill>
            <a:blip r:embed="rId7"/>
            <a:stretch>
              <a:fillRect l="-6078" t="-8976"/>
            </a:stretch>
          </a:blipFill>
          <a:ln w="142875" cap="sq">
            <a:solidFill>
              <a:srgbClr val="DB7DA2"/>
            </a:solidFill>
            <a:prstDash val="solid"/>
            <a:miter/>
          </a:ln>
        </p:spPr>
        <p:txBody>
          <a:bodyPr/>
          <a:lstStyle/>
          <a:p>
            <a:endParaRPr lang="en-GB"/>
          </a:p>
        </p:txBody>
      </p:sp>
      <p:sp>
        <p:nvSpPr>
          <p:cNvPr id="8" name="Freeform 8"/>
          <p:cNvSpPr/>
          <p:nvPr/>
        </p:nvSpPr>
        <p:spPr>
          <a:xfrm>
            <a:off x="8629088" y="4934229"/>
            <a:ext cx="2735844" cy="2771373"/>
          </a:xfrm>
          <a:custGeom>
            <a:avLst/>
            <a:gdLst/>
            <a:ahLst/>
            <a:cxnLst/>
            <a:rect l="l" t="t" r="r" b="b"/>
            <a:pathLst>
              <a:path w="2735844" h="2771373">
                <a:moveTo>
                  <a:pt x="0" y="0"/>
                </a:moveTo>
                <a:lnTo>
                  <a:pt x="2735844" y="0"/>
                </a:lnTo>
                <a:lnTo>
                  <a:pt x="2735844" y="2771373"/>
                </a:lnTo>
                <a:lnTo>
                  <a:pt x="0" y="2771373"/>
                </a:lnTo>
                <a:lnTo>
                  <a:pt x="0" y="0"/>
                </a:lnTo>
                <a:close/>
              </a:path>
            </a:pathLst>
          </a:custGeom>
          <a:blipFill>
            <a:blip r:embed="rId8"/>
            <a:stretch>
              <a:fillRect r="-2083"/>
            </a:stretch>
          </a:blipFill>
          <a:ln w="95250" cap="sq">
            <a:solidFill>
              <a:srgbClr val="DB7DA2"/>
            </a:solidFill>
            <a:prstDash val="solid"/>
            <a:miter/>
          </a:ln>
        </p:spPr>
        <p:txBody>
          <a:bodyPr/>
          <a:lstStyle/>
          <a:p>
            <a:endParaRPr lang="en-GB"/>
          </a:p>
        </p:txBody>
      </p:sp>
      <p:sp>
        <p:nvSpPr>
          <p:cNvPr id="9" name="Freeform 9"/>
          <p:cNvSpPr/>
          <p:nvPr/>
        </p:nvSpPr>
        <p:spPr>
          <a:xfrm>
            <a:off x="16498697" y="414153"/>
            <a:ext cx="1147667" cy="1229094"/>
          </a:xfrm>
          <a:custGeom>
            <a:avLst/>
            <a:gdLst/>
            <a:ahLst/>
            <a:cxnLst/>
            <a:rect l="l" t="t" r="r" b="b"/>
            <a:pathLst>
              <a:path w="1147667" h="1229094">
                <a:moveTo>
                  <a:pt x="0" y="0"/>
                </a:moveTo>
                <a:lnTo>
                  <a:pt x="1147667" y="0"/>
                </a:lnTo>
                <a:lnTo>
                  <a:pt x="1147667" y="1229094"/>
                </a:lnTo>
                <a:lnTo>
                  <a:pt x="0" y="12290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TextBox 10"/>
          <p:cNvSpPr txBox="1"/>
          <p:nvPr/>
        </p:nvSpPr>
        <p:spPr>
          <a:xfrm>
            <a:off x="175630" y="-415385"/>
            <a:ext cx="17651648" cy="2624047"/>
          </a:xfrm>
          <a:prstGeom prst="rect">
            <a:avLst/>
          </a:prstGeom>
        </p:spPr>
        <p:txBody>
          <a:bodyPr lIns="0" tIns="0" rIns="0" bIns="0" rtlCol="0" anchor="t">
            <a:spAutoFit/>
          </a:bodyPr>
          <a:lstStyle/>
          <a:p>
            <a:pPr>
              <a:lnSpc>
                <a:spcPts val="3942"/>
              </a:lnSpc>
            </a:pPr>
            <a:endParaRPr/>
          </a:p>
          <a:p>
            <a:pPr>
              <a:lnSpc>
                <a:spcPts val="3942"/>
              </a:lnSpc>
            </a:pPr>
            <a:endParaRPr/>
          </a:p>
          <a:p>
            <a:pPr algn="ctr">
              <a:lnSpc>
                <a:spcPts val="4782"/>
              </a:lnSpc>
            </a:pPr>
            <a:r>
              <a:rPr lang="en-US" sz="3416" u="sng">
                <a:solidFill>
                  <a:srgbClr val="084C61"/>
                </a:solidFill>
                <a:latin typeface="Visby Round CF 1"/>
              </a:rPr>
              <a:t>Our Services</a:t>
            </a:r>
            <a:r>
              <a:rPr lang="en-US" sz="3416">
                <a:solidFill>
                  <a:srgbClr val="000000"/>
                </a:solidFill>
                <a:latin typeface="Visby Round CF 1"/>
              </a:rPr>
              <a:t> </a:t>
            </a:r>
          </a:p>
          <a:p>
            <a:pPr>
              <a:lnSpc>
                <a:spcPts val="3942"/>
              </a:lnSpc>
            </a:pPr>
            <a:endParaRPr lang="en-US" sz="3416">
              <a:solidFill>
                <a:srgbClr val="000000"/>
              </a:solidFill>
              <a:latin typeface="Visby Round CF 1"/>
            </a:endParaRPr>
          </a:p>
          <a:p>
            <a:pPr>
              <a:lnSpc>
                <a:spcPts val="3942"/>
              </a:lnSpc>
            </a:pPr>
            <a:endParaRPr lang="en-US" sz="3416">
              <a:solidFill>
                <a:srgbClr val="000000"/>
              </a:solidFill>
              <a:latin typeface="Visby Round CF 1"/>
            </a:endParaRPr>
          </a:p>
        </p:txBody>
      </p:sp>
      <p:sp>
        <p:nvSpPr>
          <p:cNvPr id="11" name="TextBox 11"/>
          <p:cNvSpPr txBox="1"/>
          <p:nvPr/>
        </p:nvSpPr>
        <p:spPr>
          <a:xfrm>
            <a:off x="905798" y="1358231"/>
            <a:ext cx="7412292" cy="6602064"/>
          </a:xfrm>
          <a:prstGeom prst="rect">
            <a:avLst/>
          </a:prstGeom>
        </p:spPr>
        <p:txBody>
          <a:bodyPr wrap="square" lIns="0" tIns="0" rIns="0" bIns="0" rtlCol="0" anchor="t">
            <a:spAutoFit/>
          </a:bodyPr>
          <a:lstStyle/>
          <a:p>
            <a:pPr algn="ctr">
              <a:lnSpc>
                <a:spcPts val="5758"/>
              </a:lnSpc>
              <a:spcBef>
                <a:spcPct val="0"/>
              </a:spcBef>
            </a:pPr>
            <a:r>
              <a:rPr lang="en-US" sz="4000" u="sng">
                <a:solidFill>
                  <a:srgbClr val="084C61"/>
                </a:solidFill>
                <a:latin typeface="Visby Round CF 1"/>
              </a:rPr>
              <a:t>Birthday Club</a:t>
            </a:r>
          </a:p>
          <a:p>
            <a:pPr>
              <a:lnSpc>
                <a:spcPts val="4218"/>
              </a:lnSpc>
              <a:spcBef>
                <a:spcPct val="0"/>
              </a:spcBef>
            </a:pPr>
            <a:r>
              <a:rPr lang="en-US" sz="2800">
                <a:solidFill>
                  <a:srgbClr val="084C61"/>
                </a:solidFill>
                <a:latin typeface="Visby Round CF 2"/>
              </a:rPr>
              <a:t>Children who are referred by a registered referral partner will receive a gift, balloons, decorations and a birthday cake. Please note we will do our best but can’t cater to all dietary requirements. </a:t>
            </a:r>
          </a:p>
          <a:p>
            <a:pPr>
              <a:lnSpc>
                <a:spcPts val="4218"/>
              </a:lnSpc>
              <a:spcBef>
                <a:spcPct val="0"/>
              </a:spcBef>
            </a:pPr>
            <a:r>
              <a:rPr lang="en-US" sz="2800">
                <a:solidFill>
                  <a:srgbClr val="084C61"/>
                </a:solidFill>
                <a:latin typeface="Visby Round CF 2"/>
              </a:rPr>
              <a:t>Thanks to the community access scheme we are also able to provide tickets to ZSL London Zoo for the family and their children. </a:t>
            </a:r>
            <a:endParaRPr lang="en-US" sz="2800">
              <a:solidFill>
                <a:srgbClr val="DB7DA2"/>
              </a:solidFill>
              <a:latin typeface="Visby Round CF 2"/>
            </a:endParaRPr>
          </a:p>
          <a:p>
            <a:pPr>
              <a:lnSpc>
                <a:spcPts val="4218"/>
              </a:lnSpc>
              <a:spcBef>
                <a:spcPct val="0"/>
              </a:spcBef>
            </a:pPr>
            <a:r>
              <a:rPr lang="en-US" sz="2800">
                <a:solidFill>
                  <a:srgbClr val="DB7DA2"/>
                </a:solidFill>
                <a:latin typeface="Visby Round CF 2"/>
              </a:rPr>
              <a:t>Please note, each child is entitled to one birthday club referral.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30388"/>
            <a:ext cx="18288000" cy="1656612"/>
            <a:chOff x="0" y="0"/>
            <a:chExt cx="35718176" cy="3235518"/>
          </a:xfrm>
        </p:grpSpPr>
        <p:sp>
          <p:nvSpPr>
            <p:cNvPr id="3" name="Freeform 3"/>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4" name="Freeform 4"/>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769570" y="1315798"/>
            <a:ext cx="7165410" cy="7165410"/>
          </a:xfrm>
          <a:custGeom>
            <a:avLst/>
            <a:gdLst/>
            <a:ahLst/>
            <a:cxnLst/>
            <a:rect l="l" t="t" r="r" b="b"/>
            <a:pathLst>
              <a:path w="7165410" h="7165410">
                <a:moveTo>
                  <a:pt x="0" y="0"/>
                </a:moveTo>
                <a:lnTo>
                  <a:pt x="7165410" y="0"/>
                </a:lnTo>
                <a:lnTo>
                  <a:pt x="7165410" y="7165410"/>
                </a:lnTo>
                <a:lnTo>
                  <a:pt x="0" y="7165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6276111" y="501053"/>
            <a:ext cx="1486910" cy="1629490"/>
          </a:xfrm>
          <a:custGeom>
            <a:avLst/>
            <a:gdLst/>
            <a:ahLst/>
            <a:cxnLst/>
            <a:rect l="l" t="t" r="r" b="b"/>
            <a:pathLst>
              <a:path w="1486910" h="1629490">
                <a:moveTo>
                  <a:pt x="0" y="0"/>
                </a:moveTo>
                <a:lnTo>
                  <a:pt x="1486910" y="0"/>
                </a:lnTo>
                <a:lnTo>
                  <a:pt x="1486910" y="1629490"/>
                </a:lnTo>
                <a:lnTo>
                  <a:pt x="0" y="16294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8658689" y="2317968"/>
            <a:ext cx="3616210" cy="5237269"/>
          </a:xfrm>
          <a:custGeom>
            <a:avLst/>
            <a:gdLst/>
            <a:ahLst/>
            <a:cxnLst/>
            <a:rect l="l" t="t" r="r" b="b"/>
            <a:pathLst>
              <a:path w="3616210" h="5237269">
                <a:moveTo>
                  <a:pt x="0" y="0"/>
                </a:moveTo>
                <a:lnTo>
                  <a:pt x="3616210" y="0"/>
                </a:lnTo>
                <a:lnTo>
                  <a:pt x="3616210" y="5237269"/>
                </a:lnTo>
                <a:lnTo>
                  <a:pt x="0" y="5237269"/>
                </a:lnTo>
                <a:lnTo>
                  <a:pt x="0" y="0"/>
                </a:lnTo>
                <a:close/>
              </a:path>
            </a:pathLst>
          </a:custGeom>
          <a:blipFill>
            <a:blip r:embed="rId8"/>
            <a:stretch>
              <a:fillRect r="-8620"/>
            </a:stretch>
          </a:blipFill>
          <a:ln w="95250" cap="sq">
            <a:solidFill>
              <a:srgbClr val="DB7DA2"/>
            </a:solidFill>
            <a:prstDash val="solid"/>
            <a:miter/>
          </a:ln>
        </p:spPr>
        <p:txBody>
          <a:bodyPr/>
          <a:lstStyle/>
          <a:p>
            <a:endParaRPr lang="en-GB"/>
          </a:p>
        </p:txBody>
      </p:sp>
      <p:sp>
        <p:nvSpPr>
          <p:cNvPr id="8" name="Freeform 8"/>
          <p:cNvSpPr/>
          <p:nvPr/>
        </p:nvSpPr>
        <p:spPr>
          <a:xfrm>
            <a:off x="12569208" y="2282412"/>
            <a:ext cx="3390029" cy="5226261"/>
          </a:xfrm>
          <a:custGeom>
            <a:avLst/>
            <a:gdLst/>
            <a:ahLst/>
            <a:cxnLst/>
            <a:rect l="l" t="t" r="r" b="b"/>
            <a:pathLst>
              <a:path w="3390029" h="5226261">
                <a:moveTo>
                  <a:pt x="0" y="0"/>
                </a:moveTo>
                <a:lnTo>
                  <a:pt x="3390029" y="0"/>
                </a:lnTo>
                <a:lnTo>
                  <a:pt x="3390029" y="5226262"/>
                </a:lnTo>
                <a:lnTo>
                  <a:pt x="0" y="5226262"/>
                </a:lnTo>
                <a:lnTo>
                  <a:pt x="0" y="0"/>
                </a:lnTo>
                <a:close/>
              </a:path>
            </a:pathLst>
          </a:custGeom>
          <a:blipFill>
            <a:blip r:embed="rId9"/>
            <a:stretch>
              <a:fillRect l="-5380" r="-13672"/>
            </a:stretch>
          </a:blipFill>
          <a:ln w="95250" cap="sq">
            <a:solidFill>
              <a:srgbClr val="DB7DA2"/>
            </a:solidFill>
            <a:prstDash val="solid"/>
            <a:miter/>
          </a:ln>
        </p:spPr>
        <p:txBody>
          <a:bodyPr/>
          <a:lstStyle/>
          <a:p>
            <a:endParaRPr lang="en-GB"/>
          </a:p>
        </p:txBody>
      </p:sp>
      <p:sp>
        <p:nvSpPr>
          <p:cNvPr id="9" name="TextBox 9"/>
          <p:cNvSpPr txBox="1"/>
          <p:nvPr/>
        </p:nvSpPr>
        <p:spPr>
          <a:xfrm>
            <a:off x="7611756" y="-340473"/>
            <a:ext cx="3064488" cy="2624047"/>
          </a:xfrm>
          <a:prstGeom prst="rect">
            <a:avLst/>
          </a:prstGeom>
        </p:spPr>
        <p:txBody>
          <a:bodyPr lIns="0" tIns="0" rIns="0" bIns="0" rtlCol="0" anchor="t">
            <a:spAutoFit/>
          </a:bodyPr>
          <a:lstStyle/>
          <a:p>
            <a:pPr>
              <a:lnSpc>
                <a:spcPts val="3942"/>
              </a:lnSpc>
            </a:pPr>
            <a:endParaRPr/>
          </a:p>
          <a:p>
            <a:pPr>
              <a:lnSpc>
                <a:spcPts val="3942"/>
              </a:lnSpc>
            </a:pPr>
            <a:endParaRPr/>
          </a:p>
          <a:p>
            <a:pPr algn="ctr">
              <a:lnSpc>
                <a:spcPts val="4782"/>
              </a:lnSpc>
            </a:pPr>
            <a:r>
              <a:rPr lang="en-US" sz="3416" u="sng">
                <a:solidFill>
                  <a:srgbClr val="084C61"/>
                </a:solidFill>
                <a:latin typeface="Visby Round CF 1"/>
              </a:rPr>
              <a:t>Our Services</a:t>
            </a:r>
            <a:r>
              <a:rPr lang="en-US" sz="3416">
                <a:solidFill>
                  <a:srgbClr val="000000"/>
                </a:solidFill>
                <a:latin typeface="Visby Round CF 1"/>
              </a:rPr>
              <a:t> </a:t>
            </a:r>
          </a:p>
          <a:p>
            <a:pPr>
              <a:lnSpc>
                <a:spcPts val="3942"/>
              </a:lnSpc>
            </a:pPr>
            <a:endParaRPr lang="en-US" sz="3416">
              <a:solidFill>
                <a:srgbClr val="000000"/>
              </a:solidFill>
              <a:latin typeface="Visby Round CF 1"/>
            </a:endParaRPr>
          </a:p>
          <a:p>
            <a:pPr>
              <a:lnSpc>
                <a:spcPts val="3942"/>
              </a:lnSpc>
            </a:pPr>
            <a:endParaRPr lang="en-US" sz="3416">
              <a:solidFill>
                <a:srgbClr val="000000"/>
              </a:solidFill>
              <a:latin typeface="Visby Round CF 1"/>
            </a:endParaRPr>
          </a:p>
        </p:txBody>
      </p:sp>
      <p:sp>
        <p:nvSpPr>
          <p:cNvPr id="10" name="TextBox 10"/>
          <p:cNvSpPr txBox="1"/>
          <p:nvPr/>
        </p:nvSpPr>
        <p:spPr>
          <a:xfrm>
            <a:off x="1044659" y="2232943"/>
            <a:ext cx="6803941" cy="5819798"/>
          </a:xfrm>
          <a:prstGeom prst="rect">
            <a:avLst/>
          </a:prstGeom>
        </p:spPr>
        <p:txBody>
          <a:bodyPr lIns="0" tIns="0" rIns="0" bIns="0" rtlCol="0" anchor="t">
            <a:spAutoFit/>
          </a:bodyPr>
          <a:lstStyle/>
          <a:p>
            <a:pPr>
              <a:lnSpc>
                <a:spcPts val="4556"/>
              </a:lnSpc>
              <a:spcBef>
                <a:spcPct val="0"/>
              </a:spcBef>
            </a:pPr>
            <a:r>
              <a:rPr lang="en-US" sz="2800">
                <a:solidFill>
                  <a:srgbClr val="084C61"/>
                </a:solidFill>
                <a:latin typeface="Visby Round CF 2"/>
              </a:rPr>
              <a:t>Families can apply to our free uniform scheme to receive brand new / excellent condition school uniform, school shoes, a school bag and stationery for each of their children. </a:t>
            </a:r>
          </a:p>
          <a:p>
            <a:pPr>
              <a:lnSpc>
                <a:spcPts val="4556"/>
              </a:lnSpc>
              <a:spcBef>
                <a:spcPct val="0"/>
              </a:spcBef>
            </a:pPr>
            <a:endParaRPr lang="en-US" sz="2800">
              <a:solidFill>
                <a:srgbClr val="084C61"/>
              </a:solidFill>
              <a:latin typeface="Visby Round CF 2"/>
            </a:endParaRPr>
          </a:p>
          <a:p>
            <a:pPr>
              <a:lnSpc>
                <a:spcPts val="4556"/>
              </a:lnSpc>
              <a:spcBef>
                <a:spcPct val="0"/>
              </a:spcBef>
            </a:pPr>
            <a:r>
              <a:rPr lang="en-US" sz="2800">
                <a:solidFill>
                  <a:srgbClr val="084C61"/>
                </a:solidFill>
                <a:latin typeface="Visby Round CF 2"/>
              </a:rPr>
              <a:t>We open to school uniform referrals in May, and families are welcome to access this support each year if it is required. </a:t>
            </a:r>
          </a:p>
        </p:txBody>
      </p:sp>
      <p:sp>
        <p:nvSpPr>
          <p:cNvPr id="11" name="TextBox 11"/>
          <p:cNvSpPr txBox="1"/>
          <p:nvPr/>
        </p:nvSpPr>
        <p:spPr>
          <a:xfrm>
            <a:off x="1143000" y="1474692"/>
            <a:ext cx="6611245" cy="669799"/>
          </a:xfrm>
          <a:prstGeom prst="rect">
            <a:avLst/>
          </a:prstGeom>
        </p:spPr>
        <p:txBody>
          <a:bodyPr wrap="square" lIns="0" tIns="0" rIns="0" bIns="0" rtlCol="0" anchor="t">
            <a:spAutoFit/>
          </a:bodyPr>
          <a:lstStyle/>
          <a:p>
            <a:pPr algn="ctr">
              <a:lnSpc>
                <a:spcPts val="5880"/>
              </a:lnSpc>
            </a:pPr>
            <a:r>
              <a:rPr lang="en-US" sz="4200" u="sng">
                <a:solidFill>
                  <a:srgbClr val="084C61"/>
                </a:solidFill>
                <a:latin typeface="Visby Round CF 1"/>
              </a:rPr>
              <a:t>School Uniform Support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30388"/>
            <a:ext cx="18288000" cy="1656612"/>
            <a:chOff x="0" y="0"/>
            <a:chExt cx="35718176" cy="3235518"/>
          </a:xfrm>
        </p:grpSpPr>
        <p:sp>
          <p:nvSpPr>
            <p:cNvPr id="3" name="Freeform 3"/>
            <p:cNvSpPr/>
            <p:nvPr/>
          </p:nvSpPr>
          <p:spPr>
            <a:xfrm>
              <a:off x="0" y="0"/>
              <a:ext cx="35718176" cy="3235518"/>
            </a:xfrm>
            <a:custGeom>
              <a:avLst/>
              <a:gdLst/>
              <a:ahLst/>
              <a:cxnLst/>
              <a:rect l="l" t="t" r="r" b="b"/>
              <a:pathLst>
                <a:path w="35718176" h="3235518">
                  <a:moveTo>
                    <a:pt x="35593716" y="3235518"/>
                  </a:moveTo>
                  <a:lnTo>
                    <a:pt x="124460" y="3235518"/>
                  </a:lnTo>
                  <a:cubicBezTo>
                    <a:pt x="55880" y="3235518"/>
                    <a:pt x="0" y="3179638"/>
                    <a:pt x="0" y="3111058"/>
                  </a:cubicBezTo>
                  <a:lnTo>
                    <a:pt x="0" y="124460"/>
                  </a:lnTo>
                  <a:cubicBezTo>
                    <a:pt x="0" y="55880"/>
                    <a:pt x="55880" y="0"/>
                    <a:pt x="124460" y="0"/>
                  </a:cubicBezTo>
                  <a:lnTo>
                    <a:pt x="35593716" y="0"/>
                  </a:lnTo>
                  <a:cubicBezTo>
                    <a:pt x="35662298" y="0"/>
                    <a:pt x="35718176" y="55880"/>
                    <a:pt x="35718176" y="124460"/>
                  </a:cubicBezTo>
                  <a:lnTo>
                    <a:pt x="35718176" y="3111058"/>
                  </a:lnTo>
                  <a:cubicBezTo>
                    <a:pt x="35718176" y="3179638"/>
                    <a:pt x="35662298" y="3235518"/>
                    <a:pt x="35593716" y="3235518"/>
                  </a:cubicBezTo>
                  <a:close/>
                </a:path>
              </a:pathLst>
            </a:custGeom>
            <a:solidFill>
              <a:srgbClr val="084C61"/>
            </a:solidFill>
          </p:spPr>
          <p:txBody>
            <a:bodyPr/>
            <a:lstStyle/>
            <a:p>
              <a:endParaRPr lang="en-GB"/>
            </a:p>
          </p:txBody>
        </p:sp>
      </p:grpSp>
      <p:sp>
        <p:nvSpPr>
          <p:cNvPr id="4" name="Freeform 4"/>
          <p:cNvSpPr/>
          <p:nvPr/>
        </p:nvSpPr>
        <p:spPr>
          <a:xfrm>
            <a:off x="14264223" y="8630388"/>
            <a:ext cx="4023777" cy="1806820"/>
          </a:xfrm>
          <a:custGeom>
            <a:avLst/>
            <a:gdLst/>
            <a:ahLst/>
            <a:cxnLst/>
            <a:rect l="l" t="t" r="r" b="b"/>
            <a:pathLst>
              <a:path w="4023777" h="1806820">
                <a:moveTo>
                  <a:pt x="0" y="0"/>
                </a:moveTo>
                <a:lnTo>
                  <a:pt x="4023777" y="0"/>
                </a:lnTo>
                <a:lnTo>
                  <a:pt x="4023777" y="1806820"/>
                </a:lnTo>
                <a:lnTo>
                  <a:pt x="0" y="180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311951" y="150134"/>
            <a:ext cx="7029089" cy="8330046"/>
          </a:xfrm>
          <a:custGeom>
            <a:avLst/>
            <a:gdLst/>
            <a:ahLst/>
            <a:cxnLst/>
            <a:rect l="l" t="t" r="r" b="b"/>
            <a:pathLst>
              <a:path w="6899494" h="6899494">
                <a:moveTo>
                  <a:pt x="0" y="0"/>
                </a:moveTo>
                <a:lnTo>
                  <a:pt x="6899494" y="0"/>
                </a:lnTo>
                <a:lnTo>
                  <a:pt x="6899494" y="6899494"/>
                </a:lnTo>
                <a:lnTo>
                  <a:pt x="0" y="68994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7475569" y="3207262"/>
            <a:ext cx="3336863" cy="3872477"/>
          </a:xfrm>
          <a:custGeom>
            <a:avLst/>
            <a:gdLst/>
            <a:ahLst/>
            <a:cxnLst/>
            <a:rect l="l" t="t" r="r" b="b"/>
            <a:pathLst>
              <a:path w="3336863" h="3872477">
                <a:moveTo>
                  <a:pt x="0" y="0"/>
                </a:moveTo>
                <a:lnTo>
                  <a:pt x="3336862" y="0"/>
                </a:lnTo>
                <a:lnTo>
                  <a:pt x="3336862" y="3872476"/>
                </a:lnTo>
                <a:lnTo>
                  <a:pt x="0" y="3872476"/>
                </a:lnTo>
                <a:lnTo>
                  <a:pt x="0" y="0"/>
                </a:lnTo>
                <a:close/>
              </a:path>
            </a:pathLst>
          </a:custGeom>
          <a:blipFill>
            <a:blip r:embed="rId6"/>
            <a:stretch>
              <a:fillRect l="-6064" t="-8625" r="-7267" b="-21583"/>
            </a:stretch>
          </a:blipFill>
          <a:ln w="95250" cap="sq">
            <a:solidFill>
              <a:srgbClr val="DB7DA2"/>
            </a:solidFill>
            <a:prstDash val="solid"/>
            <a:miter/>
          </a:ln>
        </p:spPr>
        <p:txBody>
          <a:bodyPr/>
          <a:lstStyle/>
          <a:p>
            <a:endParaRPr lang="en-GB"/>
          </a:p>
        </p:txBody>
      </p:sp>
      <p:sp>
        <p:nvSpPr>
          <p:cNvPr id="7" name="Freeform 7"/>
          <p:cNvSpPr/>
          <p:nvPr/>
        </p:nvSpPr>
        <p:spPr>
          <a:xfrm>
            <a:off x="11112369" y="5143500"/>
            <a:ext cx="3336863" cy="3261680"/>
          </a:xfrm>
          <a:custGeom>
            <a:avLst/>
            <a:gdLst/>
            <a:ahLst/>
            <a:cxnLst/>
            <a:rect l="l" t="t" r="r" b="b"/>
            <a:pathLst>
              <a:path w="3336863" h="3261680">
                <a:moveTo>
                  <a:pt x="0" y="0"/>
                </a:moveTo>
                <a:lnTo>
                  <a:pt x="3336863" y="0"/>
                </a:lnTo>
                <a:lnTo>
                  <a:pt x="3336863" y="3261680"/>
                </a:lnTo>
                <a:lnTo>
                  <a:pt x="0" y="3261680"/>
                </a:lnTo>
                <a:lnTo>
                  <a:pt x="0" y="0"/>
                </a:lnTo>
                <a:close/>
              </a:path>
            </a:pathLst>
          </a:custGeom>
          <a:blipFill>
            <a:blip r:embed="rId7"/>
            <a:stretch>
              <a:fillRect t="-36406"/>
            </a:stretch>
          </a:blipFill>
          <a:ln w="95250" cap="sq">
            <a:solidFill>
              <a:srgbClr val="DB7DA2"/>
            </a:solidFill>
            <a:prstDash val="solid"/>
            <a:miter/>
          </a:ln>
        </p:spPr>
        <p:txBody>
          <a:bodyPr/>
          <a:lstStyle/>
          <a:p>
            <a:endParaRPr lang="en-GB"/>
          </a:p>
        </p:txBody>
      </p:sp>
      <p:sp>
        <p:nvSpPr>
          <p:cNvPr id="8" name="Freeform 8"/>
          <p:cNvSpPr/>
          <p:nvPr/>
        </p:nvSpPr>
        <p:spPr>
          <a:xfrm>
            <a:off x="11050556" y="1042423"/>
            <a:ext cx="3460488" cy="3872477"/>
          </a:xfrm>
          <a:custGeom>
            <a:avLst/>
            <a:gdLst/>
            <a:ahLst/>
            <a:cxnLst/>
            <a:rect l="l" t="t" r="r" b="b"/>
            <a:pathLst>
              <a:path w="3460488" h="3872477">
                <a:moveTo>
                  <a:pt x="0" y="0"/>
                </a:moveTo>
                <a:lnTo>
                  <a:pt x="3460489" y="0"/>
                </a:lnTo>
                <a:lnTo>
                  <a:pt x="3460489" y="3872477"/>
                </a:lnTo>
                <a:lnTo>
                  <a:pt x="0" y="3872477"/>
                </a:lnTo>
                <a:lnTo>
                  <a:pt x="0" y="0"/>
                </a:lnTo>
                <a:close/>
              </a:path>
            </a:pathLst>
          </a:custGeom>
          <a:blipFill>
            <a:blip r:embed="rId8"/>
            <a:stretch>
              <a:fillRect t="-5364" b="-13784"/>
            </a:stretch>
          </a:blipFill>
          <a:ln w="95250" cap="sq">
            <a:solidFill>
              <a:srgbClr val="DB7DA2"/>
            </a:solidFill>
            <a:prstDash val="solid"/>
            <a:miter/>
          </a:ln>
        </p:spPr>
        <p:txBody>
          <a:bodyPr/>
          <a:lstStyle/>
          <a:p>
            <a:endParaRPr lang="en-GB"/>
          </a:p>
        </p:txBody>
      </p:sp>
      <p:sp>
        <p:nvSpPr>
          <p:cNvPr id="9" name="Freeform 9"/>
          <p:cNvSpPr/>
          <p:nvPr/>
        </p:nvSpPr>
        <p:spPr>
          <a:xfrm>
            <a:off x="14644395" y="3207262"/>
            <a:ext cx="3401388" cy="4221844"/>
          </a:xfrm>
          <a:custGeom>
            <a:avLst/>
            <a:gdLst/>
            <a:ahLst/>
            <a:cxnLst/>
            <a:rect l="l" t="t" r="r" b="b"/>
            <a:pathLst>
              <a:path w="3401388" h="4221844">
                <a:moveTo>
                  <a:pt x="0" y="0"/>
                </a:moveTo>
                <a:lnTo>
                  <a:pt x="3401387" y="0"/>
                </a:lnTo>
                <a:lnTo>
                  <a:pt x="3401387" y="4221843"/>
                </a:lnTo>
                <a:lnTo>
                  <a:pt x="0" y="4221843"/>
                </a:lnTo>
                <a:lnTo>
                  <a:pt x="0" y="0"/>
                </a:lnTo>
                <a:close/>
              </a:path>
            </a:pathLst>
          </a:custGeom>
          <a:blipFill>
            <a:blip r:embed="rId9"/>
            <a:stretch>
              <a:fillRect/>
            </a:stretch>
          </a:blipFill>
          <a:ln w="95250" cap="sq">
            <a:solidFill>
              <a:srgbClr val="DB7DA2"/>
            </a:solidFill>
            <a:prstDash val="solid"/>
            <a:miter/>
          </a:ln>
        </p:spPr>
        <p:txBody>
          <a:bodyPr/>
          <a:lstStyle/>
          <a:p>
            <a:endParaRPr lang="en-GB"/>
          </a:p>
        </p:txBody>
      </p:sp>
      <p:sp>
        <p:nvSpPr>
          <p:cNvPr id="10" name="Freeform 10"/>
          <p:cNvSpPr/>
          <p:nvPr/>
        </p:nvSpPr>
        <p:spPr>
          <a:xfrm>
            <a:off x="16716797" y="241789"/>
            <a:ext cx="1259252" cy="1566942"/>
          </a:xfrm>
          <a:custGeom>
            <a:avLst/>
            <a:gdLst/>
            <a:ahLst/>
            <a:cxnLst/>
            <a:rect l="l" t="t" r="r" b="b"/>
            <a:pathLst>
              <a:path w="1259252" h="1566942">
                <a:moveTo>
                  <a:pt x="0" y="0"/>
                </a:moveTo>
                <a:lnTo>
                  <a:pt x="1259252" y="0"/>
                </a:lnTo>
                <a:lnTo>
                  <a:pt x="1259252" y="1566942"/>
                </a:lnTo>
                <a:lnTo>
                  <a:pt x="0" y="1566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TextBox 11"/>
          <p:cNvSpPr txBox="1"/>
          <p:nvPr/>
        </p:nvSpPr>
        <p:spPr>
          <a:xfrm>
            <a:off x="4558906" y="-171802"/>
            <a:ext cx="9170188" cy="2624047"/>
          </a:xfrm>
          <a:prstGeom prst="rect">
            <a:avLst/>
          </a:prstGeom>
        </p:spPr>
        <p:txBody>
          <a:bodyPr lIns="0" tIns="0" rIns="0" bIns="0" rtlCol="0" anchor="t">
            <a:spAutoFit/>
          </a:bodyPr>
          <a:lstStyle/>
          <a:p>
            <a:pPr>
              <a:lnSpc>
                <a:spcPts val="3942"/>
              </a:lnSpc>
            </a:pPr>
            <a:endParaRPr/>
          </a:p>
          <a:p>
            <a:pPr>
              <a:lnSpc>
                <a:spcPts val="3942"/>
              </a:lnSpc>
            </a:pPr>
            <a:endParaRPr/>
          </a:p>
          <a:p>
            <a:pPr algn="ctr">
              <a:lnSpc>
                <a:spcPts val="4782"/>
              </a:lnSpc>
            </a:pPr>
            <a:r>
              <a:rPr lang="en-US" sz="3416" u="sng">
                <a:solidFill>
                  <a:srgbClr val="084C61"/>
                </a:solidFill>
                <a:latin typeface="Visby Round CF 1"/>
              </a:rPr>
              <a:t>Our Services</a:t>
            </a:r>
            <a:r>
              <a:rPr lang="en-US" sz="3416">
                <a:solidFill>
                  <a:srgbClr val="000000"/>
                </a:solidFill>
                <a:latin typeface="Visby Round CF 1"/>
              </a:rPr>
              <a:t> </a:t>
            </a:r>
          </a:p>
          <a:p>
            <a:pPr>
              <a:lnSpc>
                <a:spcPts val="3942"/>
              </a:lnSpc>
            </a:pPr>
            <a:endParaRPr lang="en-US" sz="3416">
              <a:solidFill>
                <a:srgbClr val="000000"/>
              </a:solidFill>
              <a:latin typeface="Visby Round CF 1"/>
            </a:endParaRPr>
          </a:p>
          <a:p>
            <a:pPr>
              <a:lnSpc>
                <a:spcPts val="3942"/>
              </a:lnSpc>
            </a:pPr>
            <a:endParaRPr lang="en-US" sz="3416">
              <a:solidFill>
                <a:srgbClr val="000000"/>
              </a:solidFill>
              <a:latin typeface="Visby Round CF 1"/>
            </a:endParaRPr>
          </a:p>
        </p:txBody>
      </p:sp>
      <p:sp>
        <p:nvSpPr>
          <p:cNvPr id="12" name="TextBox 12"/>
          <p:cNvSpPr txBox="1"/>
          <p:nvPr/>
        </p:nvSpPr>
        <p:spPr>
          <a:xfrm>
            <a:off x="580768" y="688742"/>
            <a:ext cx="6491453" cy="7156575"/>
          </a:xfrm>
          <a:prstGeom prst="rect">
            <a:avLst/>
          </a:prstGeom>
        </p:spPr>
        <p:txBody>
          <a:bodyPr lIns="0" tIns="0" rIns="0" bIns="0" rtlCol="0" anchor="t">
            <a:spAutoFit/>
          </a:bodyPr>
          <a:lstStyle/>
          <a:p>
            <a:pPr algn="ctr">
              <a:lnSpc>
                <a:spcPts val="5994"/>
              </a:lnSpc>
              <a:spcBef>
                <a:spcPct val="0"/>
              </a:spcBef>
            </a:pPr>
            <a:r>
              <a:rPr lang="en-US" sz="4281" u="sng">
                <a:solidFill>
                  <a:srgbClr val="084C61"/>
                </a:solidFill>
                <a:latin typeface="Visby Round CF 1"/>
              </a:rPr>
              <a:t>Festive Support</a:t>
            </a:r>
          </a:p>
          <a:p>
            <a:pPr>
              <a:lnSpc>
                <a:spcPts val="4177"/>
              </a:lnSpc>
              <a:spcBef>
                <a:spcPct val="0"/>
              </a:spcBef>
            </a:pPr>
            <a:r>
              <a:rPr lang="en-US" sz="2400">
                <a:solidFill>
                  <a:srgbClr val="084C61"/>
                </a:solidFill>
                <a:latin typeface="Visby Round CF 2"/>
              </a:rPr>
              <a:t>Our Festive Support offers parents and caregivers who are struggling, the chance to choose Christmas gifts for their children. </a:t>
            </a:r>
          </a:p>
          <a:p>
            <a:pPr>
              <a:lnSpc>
                <a:spcPts val="4177"/>
              </a:lnSpc>
              <a:spcBef>
                <a:spcPct val="0"/>
              </a:spcBef>
            </a:pPr>
            <a:endParaRPr lang="en-US" sz="2400">
              <a:solidFill>
                <a:srgbClr val="084C61"/>
              </a:solidFill>
              <a:latin typeface="Visby Round CF 2"/>
            </a:endParaRPr>
          </a:p>
          <a:p>
            <a:pPr>
              <a:lnSpc>
                <a:spcPts val="4177"/>
              </a:lnSpc>
              <a:spcBef>
                <a:spcPct val="0"/>
              </a:spcBef>
            </a:pPr>
            <a:r>
              <a:rPr lang="en-US" sz="2400">
                <a:solidFill>
                  <a:srgbClr val="084C61"/>
                </a:solidFill>
                <a:latin typeface="Visby Round CF 2"/>
              </a:rPr>
              <a:t>We open for Festive Support referrals in mid October and families are welcome to access this support each year if it is required. </a:t>
            </a:r>
          </a:p>
          <a:p>
            <a:pPr>
              <a:lnSpc>
                <a:spcPts val="4177"/>
              </a:lnSpc>
              <a:spcBef>
                <a:spcPct val="0"/>
              </a:spcBef>
            </a:pPr>
            <a:endParaRPr lang="en-US" sz="2400">
              <a:solidFill>
                <a:srgbClr val="084C61"/>
              </a:solidFill>
              <a:latin typeface="Visby Round CF 2"/>
            </a:endParaRPr>
          </a:p>
          <a:p>
            <a:pPr>
              <a:lnSpc>
                <a:spcPts val="4177"/>
              </a:lnSpc>
              <a:spcBef>
                <a:spcPct val="0"/>
              </a:spcBef>
            </a:pPr>
            <a:r>
              <a:rPr lang="en-US" sz="2400">
                <a:solidFill>
                  <a:srgbClr val="084C61"/>
                </a:solidFill>
                <a:latin typeface="Visby Round CF 2"/>
              </a:rPr>
              <a:t>We are also able to support with bulk referrals, we can pre pack these for you based on the ages of the children or you can come and choose the items yourself.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05b64f-f8dd-43f5-8a8f-a3fed03b7fd2">
      <Terms xmlns="http://schemas.microsoft.com/office/infopath/2007/PartnerControls"/>
    </lcf76f155ced4ddcb4097134ff3c332f>
    <TaxCatchAll xmlns="cf176d3b-efc6-499f-8fa1-3e50ec027a63" xsi:nil="true"/>
    <SharedWithUsers xmlns="cf176d3b-efc6-499f-8fa1-3e50ec027a63">
      <UserInfo>
        <DisplayName>Bianca Sakol</DisplayName>
        <AccountId>11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C4DE595E3F5B4C8FCF6B4CE3905900" ma:contentTypeVersion="15" ma:contentTypeDescription="Create a new document." ma:contentTypeScope="" ma:versionID="b2ed267cb69b96b33e35a49557a711cb">
  <xsd:schema xmlns:xsd="http://www.w3.org/2001/XMLSchema" xmlns:xs="http://www.w3.org/2001/XMLSchema" xmlns:p="http://schemas.microsoft.com/office/2006/metadata/properties" xmlns:ns2="0b05b64f-f8dd-43f5-8a8f-a3fed03b7fd2" xmlns:ns3="cf176d3b-efc6-499f-8fa1-3e50ec027a63" targetNamespace="http://schemas.microsoft.com/office/2006/metadata/properties" ma:root="true" ma:fieldsID="73f0d81db2fb8f23f30341979f80c574" ns2:_="" ns3:_="">
    <xsd:import namespace="0b05b64f-f8dd-43f5-8a8f-a3fed03b7fd2"/>
    <xsd:import namespace="cf176d3b-efc6-499f-8fa1-3e50ec027a6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05b64f-f8dd-43f5-8a8f-a3fed03b7fd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7a6be5b-35a5-4079-8ae5-0008d3820ff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f176d3b-efc6-499f-8fa1-3e50ec027a6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20c2f75-b356-44ad-a28c-da077928da7b}" ma:internalName="TaxCatchAll" ma:showField="CatchAllData" ma:web="cf176d3b-efc6-499f-8fa1-3e50ec027a6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695C5D-1CFB-4670-B6BD-024DA6252C7F}">
  <ds:schemaRefs>
    <ds:schemaRef ds:uri="0b05b64f-f8dd-43f5-8a8f-a3fed03b7fd2"/>
    <ds:schemaRef ds:uri="cf176d3b-efc6-499f-8fa1-3e50ec027a6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26C4016-CEBF-4D6D-9C34-F2F2332580BB}">
  <ds:schemaRefs>
    <ds:schemaRef ds:uri="http://schemas.microsoft.com/sharepoint/v3/contenttype/forms"/>
  </ds:schemaRefs>
</ds:datastoreItem>
</file>

<file path=customXml/itemProps3.xml><?xml version="1.0" encoding="utf-8"?>
<ds:datastoreItem xmlns:ds="http://schemas.openxmlformats.org/officeDocument/2006/customXml" ds:itemID="{0422CF67-A93A-44F1-9410-291A42632FAB}">
  <ds:schemaRefs>
    <ds:schemaRef ds:uri="0b05b64f-f8dd-43f5-8a8f-a3fed03b7fd2"/>
    <ds:schemaRef ds:uri="cf176d3b-efc6-499f-8fa1-3e50ec027a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15</Slides>
  <Notes>0</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Referral Partner presenttation</dc:title>
  <dc:creator>Marguerite Bunt</dc:creator>
  <cp:revision>1</cp:revision>
  <cp:lastPrinted>2024-04-02T07:40:16Z</cp:lastPrinted>
  <dcterms:created xsi:type="dcterms:W3CDTF">2006-08-16T00:00:00Z</dcterms:created>
  <dcterms:modified xsi:type="dcterms:W3CDTF">2025-10-13T10:23:02Z</dcterms:modified>
  <dc:identifier>DAF_Sr7dz3w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0x010100A1C4DE595E3F5B4C8FCF6B4CE3905900</vt:lpwstr>
  </property>
  <property fmtid="{D5CDD505-2E9C-101B-9397-08002B2CF9AE}" pid="3" name="MediaServiceImageTags">
    <vt:lpwstr/>
  </property>
</Properties>
</file>